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7" r:id="rId1"/>
  </p:sldMasterIdLst>
  <p:notesMasterIdLst>
    <p:notesMasterId r:id="rId36"/>
  </p:notesMasterIdLst>
  <p:sldIdLst>
    <p:sldId id="286" r:id="rId2"/>
    <p:sldId id="289"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8" r:id="rId23"/>
    <p:sldId id="276" r:id="rId24"/>
    <p:sldId id="277" r:id="rId25"/>
    <p:sldId id="280" r:id="rId26"/>
    <p:sldId id="281" r:id="rId27"/>
    <p:sldId id="282" r:id="rId28"/>
    <p:sldId id="283" r:id="rId29"/>
    <p:sldId id="290" r:id="rId30"/>
    <p:sldId id="284" r:id="rId31"/>
    <p:sldId id="285" r:id="rId32"/>
    <p:sldId id="287" r:id="rId33"/>
    <p:sldId id="288" r:id="rId34"/>
    <p:sldId id="291"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CA32AD-325B-4508-B2A9-D7644E62BEF3}" v="363" dt="2019-04-18T03:14:17.118"/>
    <p1510:client id="{7A3D9D64-5EE6-4466-A64A-C7C03B51D273}" v="233" dt="2019-04-18T03:40:17.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245" autoAdjust="0"/>
  </p:normalViewPr>
  <p:slideViewPr>
    <p:cSldViewPr snapToGrid="0">
      <p:cViewPr varScale="1">
        <p:scale>
          <a:sx n="72" d="100"/>
          <a:sy n="72" d="100"/>
        </p:scale>
        <p:origin x="37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I504691\Desktop\log.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a:t>Loss Over Epochs of CNN</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4445603674540683"/>
          <c:y val="0.17171296296296296"/>
          <c:w val="0.81987729658792652"/>
          <c:h val="0.62271617089530473"/>
        </c:manualLayout>
      </c:layout>
      <c:scatterChart>
        <c:scatterStyle val="smoothMarker"/>
        <c:varyColors val="0"/>
        <c:ser>
          <c:idx val="0"/>
          <c:order val="0"/>
          <c:tx>
            <c:v>Validation Loss</c:v>
          </c:tx>
          <c:spPr>
            <a:ln w="19050" cap="rnd">
              <a:solidFill>
                <a:schemeClr val="accent1"/>
              </a:solidFill>
              <a:round/>
            </a:ln>
            <a:effectLst/>
          </c:spPr>
          <c:marker>
            <c:symbol val="none"/>
          </c:marker>
          <c:xVal>
            <c:numRef>
              <c:f>Sheet1!$E$3:$E$281</c:f>
              <c:numCache>
                <c:formatCode>General</c:formatCode>
                <c:ptCount val="279"/>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pt idx="120">
                  <c:v>121</c:v>
                </c:pt>
                <c:pt idx="121">
                  <c:v>122</c:v>
                </c:pt>
                <c:pt idx="122">
                  <c:v>123</c:v>
                </c:pt>
                <c:pt idx="123">
                  <c:v>124</c:v>
                </c:pt>
                <c:pt idx="124">
                  <c:v>125</c:v>
                </c:pt>
                <c:pt idx="125">
                  <c:v>126</c:v>
                </c:pt>
                <c:pt idx="126">
                  <c:v>127</c:v>
                </c:pt>
                <c:pt idx="127">
                  <c:v>128</c:v>
                </c:pt>
                <c:pt idx="128">
                  <c:v>129</c:v>
                </c:pt>
                <c:pt idx="129">
                  <c:v>130</c:v>
                </c:pt>
                <c:pt idx="130">
                  <c:v>131</c:v>
                </c:pt>
                <c:pt idx="131">
                  <c:v>132</c:v>
                </c:pt>
                <c:pt idx="132">
                  <c:v>133</c:v>
                </c:pt>
                <c:pt idx="133">
                  <c:v>134</c:v>
                </c:pt>
                <c:pt idx="134">
                  <c:v>135</c:v>
                </c:pt>
                <c:pt idx="135">
                  <c:v>136</c:v>
                </c:pt>
                <c:pt idx="136">
                  <c:v>137</c:v>
                </c:pt>
                <c:pt idx="137">
                  <c:v>138</c:v>
                </c:pt>
                <c:pt idx="138">
                  <c:v>139</c:v>
                </c:pt>
                <c:pt idx="139">
                  <c:v>140</c:v>
                </c:pt>
                <c:pt idx="140">
                  <c:v>141</c:v>
                </c:pt>
                <c:pt idx="141">
                  <c:v>142</c:v>
                </c:pt>
                <c:pt idx="142">
                  <c:v>143</c:v>
                </c:pt>
                <c:pt idx="143">
                  <c:v>144</c:v>
                </c:pt>
                <c:pt idx="144">
                  <c:v>145</c:v>
                </c:pt>
                <c:pt idx="145">
                  <c:v>146</c:v>
                </c:pt>
                <c:pt idx="146">
                  <c:v>147</c:v>
                </c:pt>
                <c:pt idx="147">
                  <c:v>148</c:v>
                </c:pt>
                <c:pt idx="148">
                  <c:v>149</c:v>
                </c:pt>
                <c:pt idx="149">
                  <c:v>150</c:v>
                </c:pt>
                <c:pt idx="150">
                  <c:v>151</c:v>
                </c:pt>
                <c:pt idx="151">
                  <c:v>152</c:v>
                </c:pt>
                <c:pt idx="152">
                  <c:v>153</c:v>
                </c:pt>
                <c:pt idx="153">
                  <c:v>154</c:v>
                </c:pt>
                <c:pt idx="154">
                  <c:v>155</c:v>
                </c:pt>
                <c:pt idx="155">
                  <c:v>156</c:v>
                </c:pt>
                <c:pt idx="156">
                  <c:v>157</c:v>
                </c:pt>
                <c:pt idx="157">
                  <c:v>158</c:v>
                </c:pt>
                <c:pt idx="158">
                  <c:v>159</c:v>
                </c:pt>
                <c:pt idx="159">
                  <c:v>160</c:v>
                </c:pt>
                <c:pt idx="160">
                  <c:v>161</c:v>
                </c:pt>
                <c:pt idx="161">
                  <c:v>162</c:v>
                </c:pt>
                <c:pt idx="162">
                  <c:v>163</c:v>
                </c:pt>
                <c:pt idx="163">
                  <c:v>164</c:v>
                </c:pt>
                <c:pt idx="164">
                  <c:v>165</c:v>
                </c:pt>
                <c:pt idx="165">
                  <c:v>166</c:v>
                </c:pt>
                <c:pt idx="166">
                  <c:v>167</c:v>
                </c:pt>
                <c:pt idx="167">
                  <c:v>168</c:v>
                </c:pt>
                <c:pt idx="168">
                  <c:v>169</c:v>
                </c:pt>
                <c:pt idx="169">
                  <c:v>170</c:v>
                </c:pt>
                <c:pt idx="170">
                  <c:v>171</c:v>
                </c:pt>
                <c:pt idx="171">
                  <c:v>172</c:v>
                </c:pt>
                <c:pt idx="172">
                  <c:v>173</c:v>
                </c:pt>
                <c:pt idx="173">
                  <c:v>174</c:v>
                </c:pt>
                <c:pt idx="174">
                  <c:v>175</c:v>
                </c:pt>
                <c:pt idx="175">
                  <c:v>176</c:v>
                </c:pt>
                <c:pt idx="176">
                  <c:v>177</c:v>
                </c:pt>
                <c:pt idx="177">
                  <c:v>178</c:v>
                </c:pt>
                <c:pt idx="178">
                  <c:v>179</c:v>
                </c:pt>
                <c:pt idx="179">
                  <c:v>180</c:v>
                </c:pt>
                <c:pt idx="180">
                  <c:v>181</c:v>
                </c:pt>
                <c:pt idx="181">
                  <c:v>182</c:v>
                </c:pt>
                <c:pt idx="182">
                  <c:v>183</c:v>
                </c:pt>
                <c:pt idx="183">
                  <c:v>184</c:v>
                </c:pt>
                <c:pt idx="184">
                  <c:v>185</c:v>
                </c:pt>
                <c:pt idx="185">
                  <c:v>186</c:v>
                </c:pt>
                <c:pt idx="186">
                  <c:v>187</c:v>
                </c:pt>
                <c:pt idx="187">
                  <c:v>188</c:v>
                </c:pt>
                <c:pt idx="188">
                  <c:v>189</c:v>
                </c:pt>
                <c:pt idx="189">
                  <c:v>190</c:v>
                </c:pt>
                <c:pt idx="190">
                  <c:v>191</c:v>
                </c:pt>
                <c:pt idx="191">
                  <c:v>192</c:v>
                </c:pt>
                <c:pt idx="192">
                  <c:v>193</c:v>
                </c:pt>
                <c:pt idx="193">
                  <c:v>194</c:v>
                </c:pt>
                <c:pt idx="194">
                  <c:v>195</c:v>
                </c:pt>
                <c:pt idx="195">
                  <c:v>196</c:v>
                </c:pt>
                <c:pt idx="196">
                  <c:v>197</c:v>
                </c:pt>
                <c:pt idx="197">
                  <c:v>198</c:v>
                </c:pt>
                <c:pt idx="198">
                  <c:v>199</c:v>
                </c:pt>
                <c:pt idx="199">
                  <c:v>200</c:v>
                </c:pt>
                <c:pt idx="200">
                  <c:v>201</c:v>
                </c:pt>
                <c:pt idx="201">
                  <c:v>202</c:v>
                </c:pt>
                <c:pt idx="202">
                  <c:v>203</c:v>
                </c:pt>
                <c:pt idx="203">
                  <c:v>204</c:v>
                </c:pt>
                <c:pt idx="204">
                  <c:v>205</c:v>
                </c:pt>
                <c:pt idx="205">
                  <c:v>206</c:v>
                </c:pt>
                <c:pt idx="206">
                  <c:v>207</c:v>
                </c:pt>
                <c:pt idx="207">
                  <c:v>208</c:v>
                </c:pt>
                <c:pt idx="208">
                  <c:v>209</c:v>
                </c:pt>
                <c:pt idx="209">
                  <c:v>210</c:v>
                </c:pt>
                <c:pt idx="210">
                  <c:v>211</c:v>
                </c:pt>
                <c:pt idx="211">
                  <c:v>212</c:v>
                </c:pt>
                <c:pt idx="212">
                  <c:v>213</c:v>
                </c:pt>
                <c:pt idx="213">
                  <c:v>214</c:v>
                </c:pt>
                <c:pt idx="214">
                  <c:v>215</c:v>
                </c:pt>
                <c:pt idx="215">
                  <c:v>216</c:v>
                </c:pt>
                <c:pt idx="216">
                  <c:v>217</c:v>
                </c:pt>
                <c:pt idx="217">
                  <c:v>218</c:v>
                </c:pt>
                <c:pt idx="218">
                  <c:v>219</c:v>
                </c:pt>
                <c:pt idx="219">
                  <c:v>220</c:v>
                </c:pt>
                <c:pt idx="220">
                  <c:v>221</c:v>
                </c:pt>
                <c:pt idx="221">
                  <c:v>222</c:v>
                </c:pt>
                <c:pt idx="222">
                  <c:v>223</c:v>
                </c:pt>
                <c:pt idx="223">
                  <c:v>224</c:v>
                </c:pt>
                <c:pt idx="224">
                  <c:v>225</c:v>
                </c:pt>
                <c:pt idx="225">
                  <c:v>226</c:v>
                </c:pt>
                <c:pt idx="226">
                  <c:v>227</c:v>
                </c:pt>
                <c:pt idx="227">
                  <c:v>228</c:v>
                </c:pt>
                <c:pt idx="228">
                  <c:v>229</c:v>
                </c:pt>
                <c:pt idx="229">
                  <c:v>230</c:v>
                </c:pt>
                <c:pt idx="230">
                  <c:v>231</c:v>
                </c:pt>
                <c:pt idx="231">
                  <c:v>232</c:v>
                </c:pt>
                <c:pt idx="232">
                  <c:v>233</c:v>
                </c:pt>
                <c:pt idx="233">
                  <c:v>234</c:v>
                </c:pt>
                <c:pt idx="234">
                  <c:v>235</c:v>
                </c:pt>
                <c:pt idx="235">
                  <c:v>236</c:v>
                </c:pt>
                <c:pt idx="236">
                  <c:v>237</c:v>
                </c:pt>
                <c:pt idx="237">
                  <c:v>238</c:v>
                </c:pt>
                <c:pt idx="238">
                  <c:v>239</c:v>
                </c:pt>
                <c:pt idx="239">
                  <c:v>240</c:v>
                </c:pt>
                <c:pt idx="240">
                  <c:v>241</c:v>
                </c:pt>
                <c:pt idx="241">
                  <c:v>242</c:v>
                </c:pt>
                <c:pt idx="242">
                  <c:v>243</c:v>
                </c:pt>
                <c:pt idx="243">
                  <c:v>244</c:v>
                </c:pt>
                <c:pt idx="244">
                  <c:v>245</c:v>
                </c:pt>
                <c:pt idx="245">
                  <c:v>246</c:v>
                </c:pt>
                <c:pt idx="246">
                  <c:v>247</c:v>
                </c:pt>
                <c:pt idx="247">
                  <c:v>248</c:v>
                </c:pt>
                <c:pt idx="248">
                  <c:v>249</c:v>
                </c:pt>
                <c:pt idx="249">
                  <c:v>250</c:v>
                </c:pt>
                <c:pt idx="250">
                  <c:v>251</c:v>
                </c:pt>
                <c:pt idx="251">
                  <c:v>252</c:v>
                </c:pt>
                <c:pt idx="252">
                  <c:v>253</c:v>
                </c:pt>
                <c:pt idx="253">
                  <c:v>254</c:v>
                </c:pt>
                <c:pt idx="254">
                  <c:v>255</c:v>
                </c:pt>
                <c:pt idx="255">
                  <c:v>256</c:v>
                </c:pt>
                <c:pt idx="256">
                  <c:v>257</c:v>
                </c:pt>
                <c:pt idx="257">
                  <c:v>258</c:v>
                </c:pt>
                <c:pt idx="258">
                  <c:v>259</c:v>
                </c:pt>
                <c:pt idx="259">
                  <c:v>260</c:v>
                </c:pt>
                <c:pt idx="260">
                  <c:v>261</c:v>
                </c:pt>
                <c:pt idx="261">
                  <c:v>262</c:v>
                </c:pt>
                <c:pt idx="262">
                  <c:v>263</c:v>
                </c:pt>
                <c:pt idx="263">
                  <c:v>264</c:v>
                </c:pt>
                <c:pt idx="264">
                  <c:v>265</c:v>
                </c:pt>
                <c:pt idx="265">
                  <c:v>266</c:v>
                </c:pt>
                <c:pt idx="266">
                  <c:v>267</c:v>
                </c:pt>
                <c:pt idx="267">
                  <c:v>268</c:v>
                </c:pt>
                <c:pt idx="268">
                  <c:v>269</c:v>
                </c:pt>
                <c:pt idx="269">
                  <c:v>270</c:v>
                </c:pt>
                <c:pt idx="270">
                  <c:v>271</c:v>
                </c:pt>
                <c:pt idx="271">
                  <c:v>272</c:v>
                </c:pt>
                <c:pt idx="272">
                  <c:v>273</c:v>
                </c:pt>
                <c:pt idx="273">
                  <c:v>274</c:v>
                </c:pt>
                <c:pt idx="274">
                  <c:v>275</c:v>
                </c:pt>
                <c:pt idx="275">
                  <c:v>276</c:v>
                </c:pt>
                <c:pt idx="276">
                  <c:v>277</c:v>
                </c:pt>
                <c:pt idx="277">
                  <c:v>278</c:v>
                </c:pt>
              </c:numCache>
            </c:numRef>
          </c:xVal>
          <c:yVal>
            <c:numRef>
              <c:f>Sheet1!$F$3:$F$281</c:f>
              <c:numCache>
                <c:formatCode>General</c:formatCode>
                <c:ptCount val="279"/>
                <c:pt idx="0">
                  <c:v>0.22345342304557561</c:v>
                </c:pt>
                <c:pt idx="1">
                  <c:v>0.23694484431296586</c:v>
                </c:pt>
                <c:pt idx="2">
                  <c:v>0.27254436161369083</c:v>
                </c:pt>
                <c:pt idx="3">
                  <c:v>0.32998595211654902</c:v>
                </c:pt>
                <c:pt idx="4">
                  <c:v>0.36634953320026398</c:v>
                </c:pt>
                <c:pt idx="5">
                  <c:v>0.32555936764925719</c:v>
                </c:pt>
                <c:pt idx="6">
                  <c:v>0.33457649402320383</c:v>
                </c:pt>
                <c:pt idx="7">
                  <c:v>0.26678109472617506</c:v>
                </c:pt>
                <c:pt idx="8">
                  <c:v>0.30879702687263488</c:v>
                </c:pt>
                <c:pt idx="9">
                  <c:v>0.36070311486721041</c:v>
                </c:pt>
                <c:pt idx="10">
                  <c:v>0.28898895585909484</c:v>
                </c:pt>
                <c:pt idx="11">
                  <c:v>0.30391713380813601</c:v>
                </c:pt>
                <c:pt idx="12">
                  <c:v>0.26235083729028702</c:v>
                </c:pt>
                <c:pt idx="13">
                  <c:v>0.3312218230217695</c:v>
                </c:pt>
                <c:pt idx="14">
                  <c:v>0.28599673055112362</c:v>
                </c:pt>
                <c:pt idx="15">
                  <c:v>0.33003267854452134</c:v>
                </c:pt>
                <c:pt idx="16">
                  <c:v>0.28587929368019105</c:v>
                </c:pt>
                <c:pt idx="17">
                  <c:v>0.24319702465087176</c:v>
                </c:pt>
                <c:pt idx="18">
                  <c:v>0.25662989959120752</c:v>
                </c:pt>
                <c:pt idx="19">
                  <c:v>0.3275122547894716</c:v>
                </c:pt>
                <c:pt idx="20">
                  <c:v>0.23402879633009432</c:v>
                </c:pt>
                <c:pt idx="21">
                  <c:v>0.22073383819311856</c:v>
                </c:pt>
                <c:pt idx="22">
                  <c:v>0.21060676932334899</c:v>
                </c:pt>
                <c:pt idx="23">
                  <c:v>0.18191583842039108</c:v>
                </c:pt>
                <c:pt idx="24">
                  <c:v>0.20302031844854354</c:v>
                </c:pt>
                <c:pt idx="25">
                  <c:v>0.15241167966276406</c:v>
                </c:pt>
                <c:pt idx="26">
                  <c:v>0.16023549176752566</c:v>
                </c:pt>
                <c:pt idx="27">
                  <c:v>0.12636657271534205</c:v>
                </c:pt>
                <c:pt idx="28">
                  <c:v>0.15127521488815546</c:v>
                </c:pt>
                <c:pt idx="29">
                  <c:v>0.15157882984727622</c:v>
                </c:pt>
                <c:pt idx="30">
                  <c:v>0.1433559387177229</c:v>
                </c:pt>
                <c:pt idx="31">
                  <c:v>0.15376971628516911</c:v>
                </c:pt>
                <c:pt idx="32">
                  <c:v>0.14102048192173242</c:v>
                </c:pt>
                <c:pt idx="33">
                  <c:v>0.14358542494475843</c:v>
                </c:pt>
                <c:pt idx="34">
                  <c:v>0.13822431467473506</c:v>
                </c:pt>
                <c:pt idx="35">
                  <c:v>0.12623626062646509</c:v>
                </c:pt>
                <c:pt idx="36">
                  <c:v>0.15154130343347788</c:v>
                </c:pt>
                <c:pt idx="37">
                  <c:v>0.13436363585293293</c:v>
                </c:pt>
                <c:pt idx="38">
                  <c:v>0.14926413975656033</c:v>
                </c:pt>
                <c:pt idx="39">
                  <c:v>0.1368592805787921</c:v>
                </c:pt>
                <c:pt idx="40">
                  <c:v>0.12455618827603758</c:v>
                </c:pt>
                <c:pt idx="41">
                  <c:v>0.13183150660246612</c:v>
                </c:pt>
                <c:pt idx="42">
                  <c:v>0.12349792946130038</c:v>
                </c:pt>
                <c:pt idx="43">
                  <c:v>0.11909046776592731</c:v>
                </c:pt>
                <c:pt idx="44">
                  <c:v>0.13129353996366264</c:v>
                </c:pt>
                <c:pt idx="45">
                  <c:v>0.12952826127409936</c:v>
                </c:pt>
                <c:pt idx="46">
                  <c:v>0.12060424371622502</c:v>
                </c:pt>
                <c:pt idx="47">
                  <c:v>0.11881528977304696</c:v>
                </c:pt>
                <c:pt idx="48">
                  <c:v>0.12339515113271773</c:v>
                </c:pt>
                <c:pt idx="49">
                  <c:v>0.12199605176225305</c:v>
                </c:pt>
                <c:pt idx="50">
                  <c:v>0.12309763128869236</c:v>
                </c:pt>
                <c:pt idx="51">
                  <c:v>0.12330708299297839</c:v>
                </c:pt>
                <c:pt idx="52">
                  <c:v>0.16080823358148336</c:v>
                </c:pt>
                <c:pt idx="53">
                  <c:v>0.13580029503442348</c:v>
                </c:pt>
                <c:pt idx="54">
                  <c:v>0.13829082749783994</c:v>
                </c:pt>
                <c:pt idx="55">
                  <c:v>0.14084644359070808</c:v>
                </c:pt>
                <c:pt idx="56">
                  <c:v>0.11643546127714216</c:v>
                </c:pt>
                <c:pt idx="57">
                  <c:v>0.1142438991740346</c:v>
                </c:pt>
                <c:pt idx="58">
                  <c:v>0.12495032230392099</c:v>
                </c:pt>
                <c:pt idx="59">
                  <c:v>0.13006582570262254</c:v>
                </c:pt>
                <c:pt idx="60">
                  <c:v>0.12223081199452281</c:v>
                </c:pt>
                <c:pt idx="61">
                  <c:v>0.12538211289793252</c:v>
                </c:pt>
                <c:pt idx="62">
                  <c:v>0.12195686369203031</c:v>
                </c:pt>
                <c:pt idx="63">
                  <c:v>0.13861235367599875</c:v>
                </c:pt>
                <c:pt idx="64">
                  <c:v>0.10851894011721015</c:v>
                </c:pt>
                <c:pt idx="65">
                  <c:v>0.11448580822441727</c:v>
                </c:pt>
                <c:pt idx="66">
                  <c:v>0.11349676737561822</c:v>
                </c:pt>
                <c:pt idx="67">
                  <c:v>0.1064458136074245</c:v>
                </c:pt>
                <c:pt idx="68">
                  <c:v>8.3303682762198156E-2</c:v>
                </c:pt>
                <c:pt idx="69">
                  <c:v>0.11514458013698459</c:v>
                </c:pt>
                <c:pt idx="70">
                  <c:v>0.12786587671376765</c:v>
                </c:pt>
                <c:pt idx="71">
                  <c:v>0.11933078344911337</c:v>
                </c:pt>
                <c:pt idx="72">
                  <c:v>0.10659187475219369</c:v>
                </c:pt>
                <c:pt idx="73">
                  <c:v>0.11226856481283903</c:v>
                </c:pt>
                <c:pt idx="74">
                  <c:v>9.6454570358619096E-2</c:v>
                </c:pt>
                <c:pt idx="75">
                  <c:v>0.10046138753183186</c:v>
                </c:pt>
                <c:pt idx="76">
                  <c:v>0.1044200399518013</c:v>
                </c:pt>
                <c:pt idx="77">
                  <c:v>0.10404707696288824</c:v>
                </c:pt>
                <c:pt idx="78">
                  <c:v>0.10209385052323341</c:v>
                </c:pt>
                <c:pt idx="79">
                  <c:v>8.868962217122317E-2</c:v>
                </c:pt>
                <c:pt idx="80">
                  <c:v>0.1121878207474947</c:v>
                </c:pt>
                <c:pt idx="81">
                  <c:v>0.11152008521836251</c:v>
                </c:pt>
                <c:pt idx="82">
                  <c:v>0.10869654627982527</c:v>
                </c:pt>
                <c:pt idx="83">
                  <c:v>0.10994689086452127</c:v>
                </c:pt>
                <c:pt idx="84">
                  <c:v>0.1063386177457869</c:v>
                </c:pt>
                <c:pt idx="85">
                  <c:v>0.1157066229917109</c:v>
                </c:pt>
                <c:pt idx="86">
                  <c:v>0.10643067096360027</c:v>
                </c:pt>
                <c:pt idx="87">
                  <c:v>0.10351334545761347</c:v>
                </c:pt>
                <c:pt idx="88">
                  <c:v>9.4985018773004415E-2</c:v>
                </c:pt>
                <c:pt idx="89">
                  <c:v>0.10150314445607364</c:v>
                </c:pt>
                <c:pt idx="90">
                  <c:v>8.4312956035137179E-2</c:v>
                </c:pt>
                <c:pt idx="91">
                  <c:v>8.7469910602085296E-2</c:v>
                </c:pt>
                <c:pt idx="92">
                  <c:v>8.9223166187293826E-2</c:v>
                </c:pt>
                <c:pt idx="93">
                  <c:v>7.3225947050377729E-2</c:v>
                </c:pt>
                <c:pt idx="94">
                  <c:v>9.0811891378834844E-2</c:v>
                </c:pt>
                <c:pt idx="95">
                  <c:v>8.1880738600157196E-2</c:v>
                </c:pt>
                <c:pt idx="96">
                  <c:v>0.11375013161450624</c:v>
                </c:pt>
                <c:pt idx="97">
                  <c:v>0.11573792230337858</c:v>
                </c:pt>
                <c:pt idx="98">
                  <c:v>0.11221014673821628</c:v>
                </c:pt>
                <c:pt idx="99">
                  <c:v>0.10096212793141604</c:v>
                </c:pt>
                <c:pt idx="100">
                  <c:v>0.10159316288772971</c:v>
                </c:pt>
                <c:pt idx="101">
                  <c:v>0.10310818875906989</c:v>
                </c:pt>
                <c:pt idx="102">
                  <c:v>0.10163678703363985</c:v>
                </c:pt>
                <c:pt idx="103">
                  <c:v>9.6418239781633025E-2</c:v>
                </c:pt>
                <c:pt idx="104">
                  <c:v>9.96334133669734E-2</c:v>
                </c:pt>
                <c:pt idx="105">
                  <c:v>9.1715728882700201E-2</c:v>
                </c:pt>
                <c:pt idx="106">
                  <c:v>0.10515750063583255</c:v>
                </c:pt>
                <c:pt idx="107">
                  <c:v>0.10338309762999415</c:v>
                </c:pt>
                <c:pt idx="108">
                  <c:v>0.12339871272444725</c:v>
                </c:pt>
                <c:pt idx="109">
                  <c:v>0.11434128081426025</c:v>
                </c:pt>
                <c:pt idx="110">
                  <c:v>9.3443833496421574E-2</c:v>
                </c:pt>
                <c:pt idx="111">
                  <c:v>8.9668586109764872E-2</c:v>
                </c:pt>
                <c:pt idx="112">
                  <c:v>8.8904183236882095E-2</c:v>
                </c:pt>
                <c:pt idx="113">
                  <c:v>9.8308208454400303E-2</c:v>
                </c:pt>
                <c:pt idx="114">
                  <c:v>9.5278916503302752E-2</c:v>
                </c:pt>
                <c:pt idx="115">
                  <c:v>9.5508022094145412E-2</c:v>
                </c:pt>
                <c:pt idx="116">
                  <c:v>8.774571523535997E-2</c:v>
                </c:pt>
                <c:pt idx="117">
                  <c:v>8.1788743063807484E-2</c:v>
                </c:pt>
                <c:pt idx="118">
                  <c:v>8.4072686056606477E-2</c:v>
                </c:pt>
                <c:pt idx="119">
                  <c:v>9.0094290357083079E-2</c:v>
                </c:pt>
                <c:pt idx="120">
                  <c:v>9.3184007841628044E-2</c:v>
                </c:pt>
                <c:pt idx="121">
                  <c:v>8.3268108335323637E-2</c:v>
                </c:pt>
                <c:pt idx="122">
                  <c:v>8.1084175636060532E-2</c:v>
                </c:pt>
                <c:pt idx="123">
                  <c:v>7.2453191401436925E-2</c:v>
                </c:pt>
                <c:pt idx="124">
                  <c:v>8.9388194587081665E-2</c:v>
                </c:pt>
                <c:pt idx="125">
                  <c:v>9.3754462385550144E-2</c:v>
                </c:pt>
                <c:pt idx="126">
                  <c:v>9.0974005954340104E-2</c:v>
                </c:pt>
                <c:pt idx="127">
                  <c:v>8.6937165481504056E-2</c:v>
                </c:pt>
                <c:pt idx="128">
                  <c:v>8.372715774457902E-2</c:v>
                </c:pt>
                <c:pt idx="129">
                  <c:v>9.3016521944664421E-2</c:v>
                </c:pt>
                <c:pt idx="130">
                  <c:v>7.9117014394141733E-2</c:v>
                </c:pt>
                <c:pt idx="131">
                  <c:v>0.10445239243097604</c:v>
                </c:pt>
                <c:pt idx="132">
                  <c:v>0.12456666841171682</c:v>
                </c:pt>
                <c:pt idx="133">
                  <c:v>0.10364587728865444</c:v>
                </c:pt>
                <c:pt idx="134">
                  <c:v>8.165636831428856E-2</c:v>
                </c:pt>
                <c:pt idx="135">
                  <c:v>9.6433507287874823E-2</c:v>
                </c:pt>
                <c:pt idx="136">
                  <c:v>0.1047525046300143</c:v>
                </c:pt>
                <c:pt idx="137">
                  <c:v>8.4739913945086301E-2</c:v>
                </c:pt>
                <c:pt idx="138">
                  <c:v>8.5311314868740731E-2</c:v>
                </c:pt>
                <c:pt idx="139">
                  <c:v>6.9709832146763795E-2</c:v>
                </c:pt>
                <c:pt idx="140">
                  <c:v>0.10039130188524722</c:v>
                </c:pt>
                <c:pt idx="141">
                  <c:v>9.4420725316740575E-2</c:v>
                </c:pt>
                <c:pt idx="142">
                  <c:v>8.3445320157334205E-2</c:v>
                </c:pt>
                <c:pt idx="143">
                  <c:v>0.10189766372554004</c:v>
                </c:pt>
                <c:pt idx="144">
                  <c:v>7.9838008082006126E-2</c:v>
                </c:pt>
                <c:pt idx="145">
                  <c:v>8.9799725892953569E-2</c:v>
                </c:pt>
                <c:pt idx="146">
                  <c:v>9.1115608273539692E-2</c:v>
                </c:pt>
                <c:pt idx="147">
                  <c:v>9.1056197434663769E-2</c:v>
                </c:pt>
                <c:pt idx="148">
                  <c:v>0.10024555088020862</c:v>
                </c:pt>
                <c:pt idx="149">
                  <c:v>8.5538657684810462E-2</c:v>
                </c:pt>
                <c:pt idx="150">
                  <c:v>8.5451380698941648E-2</c:v>
                </c:pt>
                <c:pt idx="151">
                  <c:v>9.0663005695678298E-2</c:v>
                </c:pt>
                <c:pt idx="152">
                  <c:v>7.7060036929324269E-2</c:v>
                </c:pt>
                <c:pt idx="153">
                  <c:v>0.1053784609772265</c:v>
                </c:pt>
                <c:pt idx="154">
                  <c:v>9.0563539415597916E-2</c:v>
                </c:pt>
                <c:pt idx="155">
                  <c:v>8.1033669020980595E-2</c:v>
                </c:pt>
                <c:pt idx="156">
                  <c:v>8.731127172708511E-2</c:v>
                </c:pt>
                <c:pt idx="157">
                  <c:v>0.10237838011234998</c:v>
                </c:pt>
                <c:pt idx="158">
                  <c:v>9.6951825292780999E-2</c:v>
                </c:pt>
                <c:pt idx="159">
                  <c:v>9.132096657995134E-2</c:v>
                </c:pt>
                <c:pt idx="160">
                  <c:v>8.2739880699664356E-2</c:v>
                </c:pt>
                <c:pt idx="161">
                  <c:v>8.8396231839433306E-2</c:v>
                </c:pt>
                <c:pt idx="162">
                  <c:v>9.3525544470176095E-2</c:v>
                </c:pt>
                <c:pt idx="163">
                  <c:v>7.813089756993577E-2</c:v>
                </c:pt>
                <c:pt idx="164">
                  <c:v>7.7406510636210443E-2</c:v>
                </c:pt>
                <c:pt idx="165">
                  <c:v>6.9088881132192914E-2</c:v>
                </c:pt>
                <c:pt idx="166">
                  <c:v>6.5908361091278497E-2</c:v>
                </c:pt>
                <c:pt idx="167">
                  <c:v>8.3352583125233651E-2</c:v>
                </c:pt>
                <c:pt idx="168">
                  <c:v>8.1922070598229771E-2</c:v>
                </c:pt>
                <c:pt idx="169">
                  <c:v>9.0363408327102657E-2</c:v>
                </c:pt>
                <c:pt idx="170">
                  <c:v>7.8865856677293775E-2</c:v>
                </c:pt>
                <c:pt idx="171">
                  <c:v>7.55335282307351E-2</c:v>
                </c:pt>
                <c:pt idx="172">
                  <c:v>9.9993070890195671E-2</c:v>
                </c:pt>
                <c:pt idx="173">
                  <c:v>9.479518802370876E-2</c:v>
                </c:pt>
                <c:pt idx="174">
                  <c:v>8.7288345359265801E-2</c:v>
                </c:pt>
                <c:pt idx="175">
                  <c:v>8.2224917742423714E-2</c:v>
                </c:pt>
                <c:pt idx="176">
                  <c:v>7.1278640441596514E-2</c:v>
                </c:pt>
                <c:pt idx="177">
                  <c:v>7.8918833821080628E-2</c:v>
                </c:pt>
                <c:pt idx="178">
                  <c:v>7.2275471547618514E-2</c:v>
                </c:pt>
                <c:pt idx="179">
                  <c:v>6.2976479525677864E-2</c:v>
                </c:pt>
                <c:pt idx="180">
                  <c:v>8.6383935683406896E-2</c:v>
                </c:pt>
                <c:pt idx="181">
                  <c:v>7.2603470911271867E-2</c:v>
                </c:pt>
                <c:pt idx="182">
                  <c:v>8.9238460361957553E-2</c:v>
                </c:pt>
                <c:pt idx="183">
                  <c:v>8.0280057542258879E-2</c:v>
                </c:pt>
                <c:pt idx="184">
                  <c:v>6.5350465076044195E-2</c:v>
                </c:pt>
                <c:pt idx="185">
                  <c:v>7.8827111618593335E-2</c:v>
                </c:pt>
                <c:pt idx="186">
                  <c:v>8.1226191450841728E-2</c:v>
                </c:pt>
                <c:pt idx="187">
                  <c:v>7.0582034052349626E-2</c:v>
                </c:pt>
                <c:pt idx="188">
                  <c:v>6.519769113045186E-2</c:v>
                </c:pt>
                <c:pt idx="189">
                  <c:v>5.8558492250740529E-2</c:v>
                </c:pt>
                <c:pt idx="190">
                  <c:v>8.3583494769409294E-2</c:v>
                </c:pt>
                <c:pt idx="191">
                  <c:v>8.3506585774011904E-2</c:v>
                </c:pt>
                <c:pt idx="192">
                  <c:v>8.300720701925457E-2</c:v>
                </c:pt>
                <c:pt idx="193">
                  <c:v>7.0296750590205195E-2</c:v>
                </c:pt>
                <c:pt idx="194">
                  <c:v>7.5403342908248308E-2</c:v>
                </c:pt>
                <c:pt idx="195">
                  <c:v>8.9704859028570352E-2</c:v>
                </c:pt>
                <c:pt idx="196">
                  <c:v>7.7714364831335841E-2</c:v>
                </c:pt>
                <c:pt idx="197">
                  <c:v>9.3402604591101404E-2</c:v>
                </c:pt>
                <c:pt idx="198">
                  <c:v>8.0450227055698639E-2</c:v>
                </c:pt>
                <c:pt idx="199">
                  <c:v>7.2350882696919139E-2</c:v>
                </c:pt>
                <c:pt idx="200">
                  <c:v>7.0653589828871197E-2</c:v>
                </c:pt>
                <c:pt idx="201">
                  <c:v>7.0885988650843501E-2</c:v>
                </c:pt>
                <c:pt idx="202">
                  <c:v>7.1638240087777375E-2</c:v>
                </c:pt>
                <c:pt idx="203">
                  <c:v>7.8404262540861969E-2</c:v>
                </c:pt>
                <c:pt idx="204">
                  <c:v>8.4341482045128938E-2</c:v>
                </c:pt>
                <c:pt idx="205">
                  <c:v>8.0652776779606944E-2</c:v>
                </c:pt>
                <c:pt idx="206">
                  <c:v>7.1295097614638508E-2</c:v>
                </c:pt>
                <c:pt idx="207">
                  <c:v>6.2591401813551786E-2</c:v>
                </c:pt>
                <c:pt idx="208">
                  <c:v>7.5920583293773228E-2</c:v>
                </c:pt>
                <c:pt idx="209">
                  <c:v>6.2675599893555048E-2</c:v>
                </c:pt>
                <c:pt idx="210">
                  <c:v>5.8103839890100061E-2</c:v>
                </c:pt>
                <c:pt idx="211">
                  <c:v>5.9986360799521209E-2</c:v>
                </c:pt>
                <c:pt idx="212">
                  <c:v>6.7394676527474079E-2</c:v>
                </c:pt>
                <c:pt idx="213">
                  <c:v>7.3402395304292434E-2</c:v>
                </c:pt>
                <c:pt idx="214">
                  <c:v>6.6246577524580061E-2</c:v>
                </c:pt>
                <c:pt idx="215">
                  <c:v>6.4184143408201638E-2</c:v>
                </c:pt>
                <c:pt idx="216">
                  <c:v>6.4037835791241379E-2</c:v>
                </c:pt>
                <c:pt idx="217">
                  <c:v>6.1332197135780003E-2</c:v>
                </c:pt>
                <c:pt idx="218">
                  <c:v>6.7724705245345837E-2</c:v>
                </c:pt>
                <c:pt idx="219">
                  <c:v>7.9930006759241223E-2</c:v>
                </c:pt>
                <c:pt idx="220">
                  <c:v>7.1340096453204757E-2</c:v>
                </c:pt>
                <c:pt idx="221">
                  <c:v>6.1147046685218809E-2</c:v>
                </c:pt>
                <c:pt idx="222">
                  <c:v>6.220267495140433E-2</c:v>
                </c:pt>
                <c:pt idx="223">
                  <c:v>7.1521722008474176E-2</c:v>
                </c:pt>
                <c:pt idx="224">
                  <c:v>7.1770360656082624E-2</c:v>
                </c:pt>
                <c:pt idx="225">
                  <c:v>6.8707940466701978E-2</c:v>
                </c:pt>
                <c:pt idx="226">
                  <c:v>6.0597670818679034E-2</c:v>
                </c:pt>
                <c:pt idx="227">
                  <c:v>7.1808044528588647E-2</c:v>
                </c:pt>
                <c:pt idx="228">
                  <c:v>6.1323725255206227E-2</c:v>
                </c:pt>
                <c:pt idx="229">
                  <c:v>8.5776107311248781E-2</c:v>
                </c:pt>
                <c:pt idx="230">
                  <c:v>7.1082385042682286E-2</c:v>
                </c:pt>
                <c:pt idx="231">
                  <c:v>8.2638952974230045E-2</c:v>
                </c:pt>
                <c:pt idx="232">
                  <c:v>6.5408036205917591E-2</c:v>
                </c:pt>
                <c:pt idx="233">
                  <c:v>6.4682766888290638E-2</c:v>
                </c:pt>
                <c:pt idx="234">
                  <c:v>7.7987802596762773E-2</c:v>
                </c:pt>
                <c:pt idx="235">
                  <c:v>7.1980838691815735E-2</c:v>
                </c:pt>
                <c:pt idx="236">
                  <c:v>8.8072016909718512E-2</c:v>
                </c:pt>
                <c:pt idx="237">
                  <c:v>5.608935456722975E-2</c:v>
                </c:pt>
                <c:pt idx="238">
                  <c:v>7.2285572001710541E-2</c:v>
                </c:pt>
                <c:pt idx="239">
                  <c:v>5.7670001676306128E-2</c:v>
                </c:pt>
                <c:pt idx="240">
                  <c:v>6.169754146132618E-2</c:v>
                </c:pt>
                <c:pt idx="241">
                  <c:v>7.5667909230105579E-2</c:v>
                </c:pt>
                <c:pt idx="242">
                  <c:v>7.6124819109681996E-2</c:v>
                </c:pt>
                <c:pt idx="243">
                  <c:v>6.1462234593927863E-2</c:v>
                </c:pt>
                <c:pt idx="244">
                  <c:v>6.8082202847581361E-2</c:v>
                </c:pt>
                <c:pt idx="245">
                  <c:v>6.3542096093297001E-2</c:v>
                </c:pt>
                <c:pt idx="246">
                  <c:v>6.2450175047852101E-2</c:v>
                </c:pt>
                <c:pt idx="247">
                  <c:v>7.8704539719037708E-2</c:v>
                </c:pt>
                <c:pt idx="248">
                  <c:v>5.8975787805393337E-2</c:v>
                </c:pt>
                <c:pt idx="249">
                  <c:v>5.8010282288305459E-2</c:v>
                </c:pt>
                <c:pt idx="250">
                  <c:v>6.6783661572262648E-2</c:v>
                </c:pt>
                <c:pt idx="251">
                  <c:v>6.2596202413551516E-2</c:v>
                </c:pt>
                <c:pt idx="252">
                  <c:v>7.1550404643639917E-2</c:v>
                </c:pt>
                <c:pt idx="253">
                  <c:v>5.979222770780325E-2</c:v>
                </c:pt>
                <c:pt idx="254">
                  <c:v>6.2349620764143764E-2</c:v>
                </c:pt>
                <c:pt idx="255">
                  <c:v>6.2640035827644172E-2</c:v>
                </c:pt>
                <c:pt idx="256">
                  <c:v>4.5921806883998217E-2</c:v>
                </c:pt>
                <c:pt idx="257">
                  <c:v>5.6436572484672071E-2</c:v>
                </c:pt>
                <c:pt idx="258">
                  <c:v>6.7066740416921677E-2</c:v>
                </c:pt>
                <c:pt idx="259">
                  <c:v>8.1263937908224768E-2</c:v>
                </c:pt>
                <c:pt idx="260">
                  <c:v>7.4653603136539459E-2</c:v>
                </c:pt>
                <c:pt idx="261">
                  <c:v>8.0274919851217416E-2</c:v>
                </c:pt>
                <c:pt idx="262">
                  <c:v>7.2882216144353154E-2</c:v>
                </c:pt>
                <c:pt idx="263">
                  <c:v>6.7174024400301277E-2</c:v>
                </c:pt>
                <c:pt idx="264">
                  <c:v>6.5123115926980973E-2</c:v>
                </c:pt>
                <c:pt idx="265">
                  <c:v>5.5077732317149637E-2</c:v>
                </c:pt>
                <c:pt idx="266">
                  <c:v>5.9780730567872524E-2</c:v>
                </c:pt>
                <c:pt idx="267">
                  <c:v>5.6747827273793516E-2</c:v>
                </c:pt>
                <c:pt idx="268">
                  <c:v>5.9068648843094707E-2</c:v>
                </c:pt>
                <c:pt idx="269">
                  <c:v>6.2373020332306621E-2</c:v>
                </c:pt>
                <c:pt idx="270">
                  <c:v>6.6683166613802317E-2</c:v>
                </c:pt>
                <c:pt idx="271">
                  <c:v>6.8358809561468656E-2</c:v>
                </c:pt>
                <c:pt idx="272">
                  <c:v>6.7921745465137059E-2</c:v>
                </c:pt>
                <c:pt idx="273">
                  <c:v>5.9492061291821302E-2</c:v>
                </c:pt>
                <c:pt idx="274">
                  <c:v>5.2951536311302332E-2</c:v>
                </c:pt>
                <c:pt idx="275">
                  <c:v>6.6990367209073157E-2</c:v>
                </c:pt>
                <c:pt idx="276">
                  <c:v>6.2907846495509151E-2</c:v>
                </c:pt>
                <c:pt idx="277">
                  <c:v>5.9208340910263363E-2</c:v>
                </c:pt>
              </c:numCache>
            </c:numRef>
          </c:yVal>
          <c:smooth val="1"/>
          <c:extLst>
            <c:ext xmlns:c16="http://schemas.microsoft.com/office/drawing/2014/chart" uri="{C3380CC4-5D6E-409C-BE32-E72D297353CC}">
              <c16:uniqueId val="{00000000-973D-4525-940D-8D53F7292455}"/>
            </c:ext>
          </c:extLst>
        </c:ser>
        <c:ser>
          <c:idx val="1"/>
          <c:order val="1"/>
          <c:tx>
            <c:v>Training Loss</c:v>
          </c:tx>
          <c:spPr>
            <a:ln w="19050" cap="rnd">
              <a:solidFill>
                <a:schemeClr val="accent2"/>
              </a:solidFill>
              <a:round/>
            </a:ln>
            <a:effectLst/>
          </c:spPr>
          <c:marker>
            <c:symbol val="none"/>
          </c:marker>
          <c:xVal>
            <c:numRef>
              <c:f>Sheet1!$E$2:$E$280</c:f>
              <c:numCache>
                <c:formatCode>General</c:formatCode>
                <c:ptCount val="27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numCache>
            </c:numRef>
          </c:xVal>
          <c:yVal>
            <c:numRef>
              <c:f>Sheet1!$C$2:$C$280</c:f>
              <c:numCache>
                <c:formatCode>General</c:formatCode>
                <c:ptCount val="279"/>
                <c:pt idx="0">
                  <c:v>0.25132464651373199</c:v>
                </c:pt>
                <c:pt idx="1">
                  <c:v>3.2262728305999189E-2</c:v>
                </c:pt>
                <c:pt idx="2">
                  <c:v>2.9699307095492258E-2</c:v>
                </c:pt>
                <c:pt idx="3">
                  <c:v>2.7730429172515871E-2</c:v>
                </c:pt>
                <c:pt idx="4">
                  <c:v>2.6479496614774688E-2</c:v>
                </c:pt>
                <c:pt idx="5">
                  <c:v>2.6066517199971714E-2</c:v>
                </c:pt>
                <c:pt idx="6">
                  <c:v>2.5530469689052551E-2</c:v>
                </c:pt>
                <c:pt idx="7">
                  <c:v>2.5520299759227781E-2</c:v>
                </c:pt>
                <c:pt idx="8">
                  <c:v>2.505706909962464E-2</c:v>
                </c:pt>
                <c:pt idx="9">
                  <c:v>2.4724844480108005E-2</c:v>
                </c:pt>
                <c:pt idx="10">
                  <c:v>2.4551410640124231E-2</c:v>
                </c:pt>
                <c:pt idx="11">
                  <c:v>2.4526585775543935E-2</c:v>
                </c:pt>
                <c:pt idx="12">
                  <c:v>2.429453951882897E-2</c:v>
                </c:pt>
                <c:pt idx="13">
                  <c:v>2.3875924491905606E-2</c:v>
                </c:pt>
                <c:pt idx="14">
                  <c:v>2.3227235073340124E-2</c:v>
                </c:pt>
                <c:pt idx="15">
                  <c:v>2.306222432490904E-2</c:v>
                </c:pt>
                <c:pt idx="16">
                  <c:v>2.3302432891330681E-2</c:v>
                </c:pt>
                <c:pt idx="17">
                  <c:v>2.2969206433161162E-2</c:v>
                </c:pt>
                <c:pt idx="18">
                  <c:v>2.2299352970207111E-2</c:v>
                </c:pt>
                <c:pt idx="19">
                  <c:v>2.193426990963053E-2</c:v>
                </c:pt>
                <c:pt idx="20">
                  <c:v>2.2017410710221157E-2</c:v>
                </c:pt>
                <c:pt idx="21">
                  <c:v>2.2072577990358694E-2</c:v>
                </c:pt>
                <c:pt idx="22">
                  <c:v>2.1502005544782151E-2</c:v>
                </c:pt>
                <c:pt idx="23">
                  <c:v>2.1775330769596622E-2</c:v>
                </c:pt>
                <c:pt idx="24">
                  <c:v>2.1395272628171369E-2</c:v>
                </c:pt>
                <c:pt idx="25">
                  <c:v>2.0737926332862117E-2</c:v>
                </c:pt>
                <c:pt idx="26">
                  <c:v>2.0683799798949621E-2</c:v>
                </c:pt>
                <c:pt idx="27">
                  <c:v>2.1064397493610158E-2</c:v>
                </c:pt>
                <c:pt idx="28">
                  <c:v>2.0582447320222855E-2</c:v>
                </c:pt>
                <c:pt idx="29">
                  <c:v>2.0548451075912452E-2</c:v>
                </c:pt>
                <c:pt idx="30">
                  <c:v>2.0881527988240122E-2</c:v>
                </c:pt>
                <c:pt idx="31">
                  <c:v>2.0472403178398962E-2</c:v>
                </c:pt>
                <c:pt idx="32">
                  <c:v>2.046989875822328E-2</c:v>
                </c:pt>
                <c:pt idx="33">
                  <c:v>1.9901122502516955E-2</c:v>
                </c:pt>
                <c:pt idx="34">
                  <c:v>2.0287781491177156E-2</c:v>
                </c:pt>
                <c:pt idx="35">
                  <c:v>1.9974653835641221E-2</c:v>
                </c:pt>
                <c:pt idx="36">
                  <c:v>1.9673376119695603E-2</c:v>
                </c:pt>
                <c:pt idx="37">
                  <c:v>1.9906380743370391E-2</c:v>
                </c:pt>
                <c:pt idx="38">
                  <c:v>2.0113886995473878E-2</c:v>
                </c:pt>
                <c:pt idx="39">
                  <c:v>1.9639906619733666E-2</c:v>
                </c:pt>
                <c:pt idx="40">
                  <c:v>1.9928061943035574E-2</c:v>
                </c:pt>
                <c:pt idx="41">
                  <c:v>1.9567618049564771E-2</c:v>
                </c:pt>
                <c:pt idx="42">
                  <c:v>1.9014428293565287E-2</c:v>
                </c:pt>
                <c:pt idx="43">
                  <c:v>1.9516377919120715E-2</c:v>
                </c:pt>
                <c:pt idx="44">
                  <c:v>1.9173562035895885E-2</c:v>
                </c:pt>
                <c:pt idx="45">
                  <c:v>1.9348298599477856E-2</c:v>
                </c:pt>
                <c:pt idx="46">
                  <c:v>1.9267224676557816E-2</c:v>
                </c:pt>
                <c:pt idx="47">
                  <c:v>1.900011077185627E-2</c:v>
                </c:pt>
                <c:pt idx="48">
                  <c:v>1.8876227261498572E-2</c:v>
                </c:pt>
                <c:pt idx="49">
                  <c:v>1.8529847621335648E-2</c:v>
                </c:pt>
                <c:pt idx="50">
                  <c:v>1.8603104939102194E-2</c:v>
                </c:pt>
                <c:pt idx="51">
                  <c:v>1.8936688489746303E-2</c:v>
                </c:pt>
                <c:pt idx="52">
                  <c:v>1.8582649782765658E-2</c:v>
                </c:pt>
                <c:pt idx="53">
                  <c:v>1.8684555109881332E-2</c:v>
                </c:pt>
                <c:pt idx="54">
                  <c:v>1.8635561737115496E-2</c:v>
                </c:pt>
                <c:pt idx="55">
                  <c:v>1.8677673223428427E-2</c:v>
                </c:pt>
                <c:pt idx="56">
                  <c:v>1.843863160139881E-2</c:v>
                </c:pt>
                <c:pt idx="57">
                  <c:v>1.8390763621544466E-2</c:v>
                </c:pt>
                <c:pt idx="58">
                  <c:v>1.8267599640879779E-2</c:v>
                </c:pt>
                <c:pt idx="59">
                  <c:v>1.8104760095768141E-2</c:v>
                </c:pt>
                <c:pt idx="60">
                  <c:v>1.8618724323168863E-2</c:v>
                </c:pt>
                <c:pt idx="61">
                  <c:v>1.7993369097646792E-2</c:v>
                </c:pt>
                <c:pt idx="62">
                  <c:v>1.8378754985518754E-2</c:v>
                </c:pt>
                <c:pt idx="63">
                  <c:v>1.7902747131127397E-2</c:v>
                </c:pt>
                <c:pt idx="64">
                  <c:v>1.8398570991354064E-2</c:v>
                </c:pt>
                <c:pt idx="65">
                  <c:v>1.7841120379511268E-2</c:v>
                </c:pt>
                <c:pt idx="66">
                  <c:v>1.7912178404512816E-2</c:v>
                </c:pt>
                <c:pt idx="67">
                  <c:v>1.7735790572245606E-2</c:v>
                </c:pt>
                <c:pt idx="68">
                  <c:v>1.8034578735532703E-2</c:v>
                </c:pt>
                <c:pt idx="69">
                  <c:v>1.7739535182947293E-2</c:v>
                </c:pt>
                <c:pt idx="70">
                  <c:v>1.8067087043484208E-2</c:v>
                </c:pt>
                <c:pt idx="71">
                  <c:v>1.7711772698676215E-2</c:v>
                </c:pt>
                <c:pt idx="72">
                  <c:v>1.7537973862839864E-2</c:v>
                </c:pt>
                <c:pt idx="73">
                  <c:v>1.7646392439783085E-2</c:v>
                </c:pt>
                <c:pt idx="74">
                  <c:v>1.7126115794060752E-2</c:v>
                </c:pt>
                <c:pt idx="75">
                  <c:v>1.7439112740161362E-2</c:v>
                </c:pt>
                <c:pt idx="76">
                  <c:v>1.7400827463134191E-2</c:v>
                </c:pt>
                <c:pt idx="77">
                  <c:v>1.7529564132331872E-2</c:v>
                </c:pt>
                <c:pt idx="78">
                  <c:v>1.7019941325066613E-2</c:v>
                </c:pt>
                <c:pt idx="79">
                  <c:v>1.6985197284026071E-2</c:v>
                </c:pt>
                <c:pt idx="80">
                  <c:v>1.6760962867061607E-2</c:v>
                </c:pt>
                <c:pt idx="81">
                  <c:v>1.7120895679749084E-2</c:v>
                </c:pt>
                <c:pt idx="82">
                  <c:v>1.6923195944575128E-2</c:v>
                </c:pt>
                <c:pt idx="83">
                  <c:v>1.6964125092548785E-2</c:v>
                </c:pt>
                <c:pt idx="84">
                  <c:v>1.6760129152564331E-2</c:v>
                </c:pt>
                <c:pt idx="85">
                  <c:v>1.684825381275732E-2</c:v>
                </c:pt>
                <c:pt idx="86">
                  <c:v>1.7239790554333011E-2</c:v>
                </c:pt>
                <c:pt idx="87">
                  <c:v>1.6682655912532936E-2</c:v>
                </c:pt>
                <c:pt idx="88">
                  <c:v>1.6897235840093346E-2</c:v>
                </c:pt>
                <c:pt idx="89">
                  <c:v>1.7354059007309842E-2</c:v>
                </c:pt>
                <c:pt idx="90">
                  <c:v>1.7028620257042347E-2</c:v>
                </c:pt>
                <c:pt idx="91">
                  <c:v>1.6547824237728492E-2</c:v>
                </c:pt>
                <c:pt idx="92">
                  <c:v>1.6681912279047539E-2</c:v>
                </c:pt>
                <c:pt idx="93">
                  <c:v>1.6535377062391488E-2</c:v>
                </c:pt>
                <c:pt idx="94">
                  <c:v>1.6781912852078675E-2</c:v>
                </c:pt>
                <c:pt idx="95">
                  <c:v>1.6808138308580963E-2</c:v>
                </c:pt>
                <c:pt idx="96">
                  <c:v>1.6395767107314895E-2</c:v>
                </c:pt>
                <c:pt idx="97">
                  <c:v>1.6051405786653049E-2</c:v>
                </c:pt>
                <c:pt idx="98">
                  <c:v>1.5320607769652269E-2</c:v>
                </c:pt>
                <c:pt idx="99">
                  <c:v>1.6754921301093417E-2</c:v>
                </c:pt>
                <c:pt idx="100">
                  <c:v>1.6649736807332373E-2</c:v>
                </c:pt>
                <c:pt idx="101">
                  <c:v>1.6186742803663948E-2</c:v>
                </c:pt>
                <c:pt idx="102">
                  <c:v>1.6620224815909752E-2</c:v>
                </c:pt>
                <c:pt idx="103">
                  <c:v>1.6662514467316213E-2</c:v>
                </c:pt>
                <c:pt idx="104">
                  <c:v>1.6483255954866764E-2</c:v>
                </c:pt>
                <c:pt idx="105">
                  <c:v>1.6692272100190166E-2</c:v>
                </c:pt>
                <c:pt idx="106">
                  <c:v>1.6128468002192677E-2</c:v>
                </c:pt>
                <c:pt idx="107">
                  <c:v>1.6274043741112108E-2</c:v>
                </c:pt>
                <c:pt idx="108">
                  <c:v>1.6566142617841253E-2</c:v>
                </c:pt>
                <c:pt idx="109">
                  <c:v>1.6772844756545963E-2</c:v>
                </c:pt>
                <c:pt idx="110">
                  <c:v>1.6094490013085307E-2</c:v>
                </c:pt>
                <c:pt idx="111">
                  <c:v>1.6243278409529011E-2</c:v>
                </c:pt>
                <c:pt idx="112">
                  <c:v>1.5863438151311131E-2</c:v>
                </c:pt>
                <c:pt idx="113">
                  <c:v>1.5806051295425276E-2</c:v>
                </c:pt>
                <c:pt idx="114">
                  <c:v>1.5997652974445373E-2</c:v>
                </c:pt>
                <c:pt idx="115">
                  <c:v>1.5982802125741727E-2</c:v>
                </c:pt>
                <c:pt idx="116">
                  <c:v>1.6132440417422914E-2</c:v>
                </c:pt>
                <c:pt idx="117">
                  <c:v>1.549253242573468E-2</c:v>
                </c:pt>
                <c:pt idx="118">
                  <c:v>1.6192076263774651E-2</c:v>
                </c:pt>
                <c:pt idx="119">
                  <c:v>1.5913188330945557E-2</c:v>
                </c:pt>
                <c:pt idx="120">
                  <c:v>1.5821738955972251E-2</c:v>
                </c:pt>
                <c:pt idx="121">
                  <c:v>1.5872583180724178E-2</c:v>
                </c:pt>
                <c:pt idx="122">
                  <c:v>1.5852726861136035E-2</c:v>
                </c:pt>
                <c:pt idx="123">
                  <c:v>1.5955650133080781E-2</c:v>
                </c:pt>
                <c:pt idx="124">
                  <c:v>1.5767822125635576E-2</c:v>
                </c:pt>
                <c:pt idx="125">
                  <c:v>1.5722774665191536E-2</c:v>
                </c:pt>
                <c:pt idx="126">
                  <c:v>1.568313791125547E-2</c:v>
                </c:pt>
                <c:pt idx="127">
                  <c:v>1.5968789101869333E-2</c:v>
                </c:pt>
                <c:pt idx="128">
                  <c:v>1.5377310400479472E-2</c:v>
                </c:pt>
                <c:pt idx="129">
                  <c:v>1.5463316329871305E-2</c:v>
                </c:pt>
                <c:pt idx="130">
                  <c:v>1.573864952934673E-2</c:v>
                </c:pt>
                <c:pt idx="131">
                  <c:v>1.5330223298515194E-2</c:v>
                </c:pt>
                <c:pt idx="132">
                  <c:v>1.4834782647085376E-2</c:v>
                </c:pt>
                <c:pt idx="133">
                  <c:v>1.5037461741128936E-2</c:v>
                </c:pt>
                <c:pt idx="134">
                  <c:v>1.5723226331872866E-2</c:v>
                </c:pt>
                <c:pt idx="135">
                  <c:v>1.5513866973225959E-2</c:v>
                </c:pt>
                <c:pt idx="136">
                  <c:v>1.5175636776373722E-2</c:v>
                </c:pt>
                <c:pt idx="137">
                  <c:v>1.5530820246203803E-2</c:v>
                </c:pt>
                <c:pt idx="138">
                  <c:v>1.5528832067619078E-2</c:v>
                </c:pt>
                <c:pt idx="139">
                  <c:v>1.5461622413131409E-2</c:v>
                </c:pt>
                <c:pt idx="140">
                  <c:v>1.5863299238379112E-2</c:v>
                </c:pt>
                <c:pt idx="141">
                  <c:v>1.5166047708713449E-2</c:v>
                </c:pt>
                <c:pt idx="142">
                  <c:v>1.5426004296168685E-2</c:v>
                </c:pt>
                <c:pt idx="143">
                  <c:v>1.5690386965812649E-2</c:v>
                </c:pt>
                <c:pt idx="144">
                  <c:v>1.5862668024841695E-2</c:v>
                </c:pt>
                <c:pt idx="145">
                  <c:v>1.5109817802498583E-2</c:v>
                </c:pt>
                <c:pt idx="146">
                  <c:v>1.4806107114418409E-2</c:v>
                </c:pt>
                <c:pt idx="147">
                  <c:v>1.5014234101807232E-2</c:v>
                </c:pt>
                <c:pt idx="148">
                  <c:v>1.4970692784409038E-2</c:v>
                </c:pt>
                <c:pt idx="149">
                  <c:v>1.5343856919789687E-2</c:v>
                </c:pt>
                <c:pt idx="150">
                  <c:v>1.4991944139881525E-2</c:v>
                </c:pt>
                <c:pt idx="151">
                  <c:v>1.5080421024409589E-2</c:v>
                </c:pt>
                <c:pt idx="152">
                  <c:v>1.4698594653222244E-2</c:v>
                </c:pt>
                <c:pt idx="153">
                  <c:v>1.4806303516088519E-2</c:v>
                </c:pt>
                <c:pt idx="154">
                  <c:v>1.4495509065105579E-2</c:v>
                </c:pt>
                <c:pt idx="155">
                  <c:v>1.5157922931248322E-2</c:v>
                </c:pt>
                <c:pt idx="156">
                  <c:v>1.5040367715875618E-2</c:v>
                </c:pt>
                <c:pt idx="157">
                  <c:v>1.4826116347510833E-2</c:v>
                </c:pt>
                <c:pt idx="158">
                  <c:v>1.4874295101792086E-2</c:v>
                </c:pt>
                <c:pt idx="159">
                  <c:v>1.5007478604617062E-2</c:v>
                </c:pt>
                <c:pt idx="160">
                  <c:v>1.4975373723777011E-2</c:v>
                </c:pt>
                <c:pt idx="161">
                  <c:v>1.5305943840707187E-2</c:v>
                </c:pt>
                <c:pt idx="162">
                  <c:v>1.4566676523769275E-2</c:v>
                </c:pt>
                <c:pt idx="163">
                  <c:v>1.5024425029812846E-2</c:v>
                </c:pt>
                <c:pt idx="164">
                  <c:v>1.4954074297827901E-2</c:v>
                </c:pt>
                <c:pt idx="165">
                  <c:v>1.5070441641844809E-2</c:v>
                </c:pt>
                <c:pt idx="166">
                  <c:v>1.458524119388312E-2</c:v>
                </c:pt>
                <c:pt idx="167">
                  <c:v>1.4340816917829215E-2</c:v>
                </c:pt>
                <c:pt idx="168">
                  <c:v>1.4355815261777025E-2</c:v>
                </c:pt>
                <c:pt idx="169">
                  <c:v>1.4243675217323471E-2</c:v>
                </c:pt>
                <c:pt idx="170">
                  <c:v>1.4241405555454549E-2</c:v>
                </c:pt>
                <c:pt idx="171">
                  <c:v>1.4274760251748375E-2</c:v>
                </c:pt>
                <c:pt idx="172">
                  <c:v>1.4356567925016861E-2</c:v>
                </c:pt>
                <c:pt idx="173">
                  <c:v>1.3901619647513144E-2</c:v>
                </c:pt>
                <c:pt idx="174">
                  <c:v>1.4359668881632388E-2</c:v>
                </c:pt>
                <c:pt idx="175">
                  <c:v>1.4875141298572998E-2</c:v>
                </c:pt>
                <c:pt idx="176">
                  <c:v>1.4800758094526828E-2</c:v>
                </c:pt>
                <c:pt idx="177">
                  <c:v>1.4660968414740638E-2</c:v>
                </c:pt>
                <c:pt idx="178">
                  <c:v>1.4904659077932593E-2</c:v>
                </c:pt>
                <c:pt idx="179">
                  <c:v>1.4496497282729252E-2</c:v>
                </c:pt>
                <c:pt idx="180">
                  <c:v>1.4316348638036288E-2</c:v>
                </c:pt>
                <c:pt idx="181">
                  <c:v>1.4466413618414662E-2</c:v>
                </c:pt>
                <c:pt idx="182">
                  <c:v>1.4531898744520731E-2</c:v>
                </c:pt>
                <c:pt idx="183">
                  <c:v>1.4827909034036565E-2</c:v>
                </c:pt>
                <c:pt idx="184">
                  <c:v>1.4296786296996288E-2</c:v>
                </c:pt>
                <c:pt idx="185">
                  <c:v>1.44014910281403E-2</c:v>
                </c:pt>
                <c:pt idx="186">
                  <c:v>1.4465803488623351E-2</c:v>
                </c:pt>
                <c:pt idx="187">
                  <c:v>1.4514429689093958E-2</c:v>
                </c:pt>
                <c:pt idx="188">
                  <c:v>1.4170502439374105E-2</c:v>
                </c:pt>
                <c:pt idx="189">
                  <c:v>1.4440751713817007E-2</c:v>
                </c:pt>
                <c:pt idx="190">
                  <c:v>1.3552899422589689E-2</c:v>
                </c:pt>
                <c:pt idx="191">
                  <c:v>1.4580611492099707E-2</c:v>
                </c:pt>
                <c:pt idx="192">
                  <c:v>1.432146914943587E-2</c:v>
                </c:pt>
                <c:pt idx="193">
                  <c:v>1.4630304711696226E-2</c:v>
                </c:pt>
                <c:pt idx="194">
                  <c:v>1.4466358002566267E-2</c:v>
                </c:pt>
                <c:pt idx="195">
                  <c:v>1.4271141172735952E-2</c:v>
                </c:pt>
                <c:pt idx="196">
                  <c:v>1.4269156637019477E-2</c:v>
                </c:pt>
                <c:pt idx="197">
                  <c:v>1.4248806231771596E-2</c:v>
                </c:pt>
                <c:pt idx="198">
                  <c:v>1.3738560282858088E-2</c:v>
                </c:pt>
                <c:pt idx="199">
                  <c:v>1.4172871037968434E-2</c:v>
                </c:pt>
                <c:pt idx="200">
                  <c:v>1.4151741344539915E-2</c:v>
                </c:pt>
                <c:pt idx="201">
                  <c:v>1.4088479830272263E-2</c:v>
                </c:pt>
                <c:pt idx="202">
                  <c:v>1.4251783831568901E-2</c:v>
                </c:pt>
                <c:pt idx="203">
                  <c:v>1.40441853175289E-2</c:v>
                </c:pt>
                <c:pt idx="204">
                  <c:v>1.4323846512881573E-2</c:v>
                </c:pt>
                <c:pt idx="205">
                  <c:v>1.372567220509518E-2</c:v>
                </c:pt>
                <c:pt idx="206">
                  <c:v>1.4160064674681052E-2</c:v>
                </c:pt>
                <c:pt idx="207">
                  <c:v>1.4201913249824429E-2</c:v>
                </c:pt>
                <c:pt idx="208">
                  <c:v>1.3693456603912637E-2</c:v>
                </c:pt>
                <c:pt idx="209">
                  <c:v>1.421990338678006E-2</c:v>
                </c:pt>
                <c:pt idx="210">
                  <c:v>1.3862091822957154E-2</c:v>
                </c:pt>
                <c:pt idx="211">
                  <c:v>1.4190174406918232E-2</c:v>
                </c:pt>
                <c:pt idx="212">
                  <c:v>1.424323412036756E-2</c:v>
                </c:pt>
                <c:pt idx="213">
                  <c:v>1.360632734146202E-2</c:v>
                </c:pt>
                <c:pt idx="214">
                  <c:v>1.3941867194196675E-2</c:v>
                </c:pt>
                <c:pt idx="215">
                  <c:v>1.4064481566863834E-2</c:v>
                </c:pt>
                <c:pt idx="216">
                  <c:v>1.414801161410287E-2</c:v>
                </c:pt>
                <c:pt idx="217">
                  <c:v>1.365975204546703E-2</c:v>
                </c:pt>
                <c:pt idx="218">
                  <c:v>1.3655106878897641E-2</c:v>
                </c:pt>
                <c:pt idx="219">
                  <c:v>1.3596404342271853E-2</c:v>
                </c:pt>
                <c:pt idx="220">
                  <c:v>1.3584247160993983E-2</c:v>
                </c:pt>
                <c:pt idx="221">
                  <c:v>1.3411374687158969E-2</c:v>
                </c:pt>
                <c:pt idx="222">
                  <c:v>1.339923011767678E-2</c:v>
                </c:pt>
                <c:pt idx="223">
                  <c:v>1.3526550138776657E-2</c:v>
                </c:pt>
                <c:pt idx="224">
                  <c:v>1.3310325486643706E-2</c:v>
                </c:pt>
                <c:pt idx="225">
                  <c:v>1.3633310911944136E-2</c:v>
                </c:pt>
                <c:pt idx="226">
                  <c:v>1.3732226258667652E-2</c:v>
                </c:pt>
                <c:pt idx="227">
                  <c:v>1.3919867600139696E-2</c:v>
                </c:pt>
                <c:pt idx="228">
                  <c:v>1.3580372162396088E-2</c:v>
                </c:pt>
                <c:pt idx="229">
                  <c:v>1.4093813369370763E-2</c:v>
                </c:pt>
                <c:pt idx="230">
                  <c:v>1.3508844478870742E-2</c:v>
                </c:pt>
                <c:pt idx="231">
                  <c:v>1.3473933325789403E-2</c:v>
                </c:pt>
                <c:pt idx="232">
                  <c:v>1.3991930113115813E-2</c:v>
                </c:pt>
                <c:pt idx="233">
                  <c:v>1.3561727213615087E-2</c:v>
                </c:pt>
                <c:pt idx="234">
                  <c:v>1.3671498314652126E-2</c:v>
                </c:pt>
                <c:pt idx="235">
                  <c:v>1.3141826938197482E-2</c:v>
                </c:pt>
                <c:pt idx="236">
                  <c:v>1.331038038272527E-2</c:v>
                </c:pt>
                <c:pt idx="237">
                  <c:v>1.3710153019696008E-2</c:v>
                </c:pt>
                <c:pt idx="238">
                  <c:v>1.3374615468434058E-2</c:v>
                </c:pt>
                <c:pt idx="239">
                  <c:v>1.3486417160311247E-2</c:v>
                </c:pt>
                <c:pt idx="240">
                  <c:v>1.3564272780553438E-2</c:v>
                </c:pt>
                <c:pt idx="241">
                  <c:v>1.2809811563929543E-2</c:v>
                </c:pt>
                <c:pt idx="242">
                  <c:v>1.390483100520214E-2</c:v>
                </c:pt>
                <c:pt idx="243">
                  <c:v>1.3258472743385936E-2</c:v>
                </c:pt>
                <c:pt idx="244">
                  <c:v>1.3927686805720442E-2</c:v>
                </c:pt>
                <c:pt idx="245">
                  <c:v>1.3298762181366329E-2</c:v>
                </c:pt>
                <c:pt idx="246">
                  <c:v>1.3200420543085784E-2</c:v>
                </c:pt>
                <c:pt idx="247">
                  <c:v>1.3173858424765058E-2</c:v>
                </c:pt>
                <c:pt idx="248">
                  <c:v>1.329138360696379E-2</c:v>
                </c:pt>
                <c:pt idx="249">
                  <c:v>1.2847794381086715E-2</c:v>
                </c:pt>
                <c:pt idx="250">
                  <c:v>1.3206526708207093E-2</c:v>
                </c:pt>
                <c:pt idx="251">
                  <c:v>1.3468158195493744E-2</c:v>
                </c:pt>
                <c:pt idx="252">
                  <c:v>1.3249134002136998E-2</c:v>
                </c:pt>
                <c:pt idx="253">
                  <c:v>1.332602527400013E-2</c:v>
                </c:pt>
                <c:pt idx="254">
                  <c:v>1.3082848813559395E-2</c:v>
                </c:pt>
                <c:pt idx="255">
                  <c:v>1.3355603022151627E-2</c:v>
                </c:pt>
                <c:pt idx="256">
                  <c:v>1.3745694629556965E-2</c:v>
                </c:pt>
                <c:pt idx="257">
                  <c:v>1.3069582133728545E-2</c:v>
                </c:pt>
                <c:pt idx="258">
                  <c:v>1.3026573451817966E-2</c:v>
                </c:pt>
                <c:pt idx="259">
                  <c:v>1.3438666678877781E-2</c:v>
                </c:pt>
                <c:pt idx="260">
                  <c:v>1.2908073263475671E-2</c:v>
                </c:pt>
                <c:pt idx="261">
                  <c:v>1.3514057922060601E-2</c:v>
                </c:pt>
                <c:pt idx="262">
                  <c:v>1.3443946309795137E-2</c:v>
                </c:pt>
                <c:pt idx="263">
                  <c:v>1.3528088943217881E-2</c:v>
                </c:pt>
                <c:pt idx="264">
                  <c:v>1.3366816282272339E-2</c:v>
                </c:pt>
                <c:pt idx="265">
                  <c:v>1.3237304058566223E-2</c:v>
                </c:pt>
                <c:pt idx="266">
                  <c:v>1.3292820004804525E-2</c:v>
                </c:pt>
                <c:pt idx="267">
                  <c:v>1.2991233090404421E-2</c:v>
                </c:pt>
                <c:pt idx="268">
                  <c:v>1.3072537122585345E-2</c:v>
                </c:pt>
                <c:pt idx="269">
                  <c:v>1.3478277117712423E-2</c:v>
                </c:pt>
                <c:pt idx="270">
                  <c:v>1.2919259362126468E-2</c:v>
                </c:pt>
                <c:pt idx="271">
                  <c:v>1.2949006313283462E-2</c:v>
                </c:pt>
                <c:pt idx="272">
                  <c:v>1.3227324539795518E-2</c:v>
                </c:pt>
                <c:pt idx="273">
                  <c:v>1.2787512667127885E-2</c:v>
                </c:pt>
                <c:pt idx="274">
                  <c:v>1.3183137925108895E-2</c:v>
                </c:pt>
                <c:pt idx="275">
                  <c:v>1.2973019154771464E-2</c:v>
                </c:pt>
                <c:pt idx="276">
                  <c:v>1.3161500274669379E-2</c:v>
                </c:pt>
                <c:pt idx="277">
                  <c:v>1.2842363855917938E-2</c:v>
                </c:pt>
                <c:pt idx="278">
                  <c:v>1.2766987270937533E-2</c:v>
                </c:pt>
              </c:numCache>
            </c:numRef>
          </c:yVal>
          <c:smooth val="1"/>
          <c:extLst>
            <c:ext xmlns:c16="http://schemas.microsoft.com/office/drawing/2014/chart" uri="{C3380CC4-5D6E-409C-BE32-E72D297353CC}">
              <c16:uniqueId val="{00000001-973D-4525-940D-8D53F7292455}"/>
            </c:ext>
          </c:extLst>
        </c:ser>
        <c:dLbls>
          <c:showLegendKey val="0"/>
          <c:showVal val="0"/>
          <c:showCatName val="0"/>
          <c:showSerName val="0"/>
          <c:showPercent val="0"/>
          <c:showBubbleSize val="0"/>
        </c:dLbls>
        <c:axId val="1138462832"/>
        <c:axId val="1138463160"/>
      </c:scatterChart>
      <c:valAx>
        <c:axId val="11384628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Number of Epochs</a:t>
                </a:r>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138463160"/>
        <c:crosses val="autoZero"/>
        <c:crossBetween val="midCat"/>
      </c:valAx>
      <c:valAx>
        <c:axId val="1138463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r>
                  <a:rPr lang="en-US"/>
                  <a:t>MSE Loss</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crossAx val="1138462832"/>
        <c:crosses val="autoZero"/>
        <c:crossBetween val="midCat"/>
      </c:valAx>
      <c:spPr>
        <a:noFill/>
        <a:ln>
          <a:noFill/>
        </a:ln>
        <a:effectLst/>
      </c:spPr>
    </c:plotArea>
    <c:legend>
      <c:legendPos val="r"/>
      <c:layout>
        <c:manualLayout>
          <c:xMode val="edge"/>
          <c:yMode val="edge"/>
          <c:x val="0.72057714526114858"/>
          <c:y val="1.4768732455082837E-2"/>
          <c:w val="0.26730164261763939"/>
          <c:h val="0.12702603123011236"/>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8B4C53-4CDC-447E-9E72-1011810F47DC}" type="datetimeFigureOut">
              <a:rPr lang="en-CA" smtClean="0"/>
              <a:t>2019-04-17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BF27B1-8AE5-456B-A024-28ED49142B85}" type="slidenum">
              <a:rPr lang="en-CA" smtClean="0"/>
              <a:t>‹#›</a:t>
            </a:fld>
            <a:endParaRPr lang="en-CA"/>
          </a:p>
        </p:txBody>
      </p:sp>
    </p:spTree>
    <p:extLst>
      <p:ext uri="{BB962C8B-B14F-4D97-AF65-F5344CB8AC3E}">
        <p14:creationId xmlns:p14="http://schemas.microsoft.com/office/powerpoint/2010/main" val="3461648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Eg</a:t>
            </a:r>
            <a:r>
              <a:rPr lang="en-CA" dirty="0"/>
              <a:t> </a:t>
            </a:r>
            <a:r>
              <a:rPr lang="en-CA" dirty="0" err="1"/>
              <a:t>Akyuz</a:t>
            </a:r>
            <a:endParaRPr lang="en-CA" dirty="0"/>
          </a:p>
        </p:txBody>
      </p:sp>
      <p:sp>
        <p:nvSpPr>
          <p:cNvPr id="4" name="Slide Number Placeholder 3"/>
          <p:cNvSpPr>
            <a:spLocks noGrp="1"/>
          </p:cNvSpPr>
          <p:nvPr>
            <p:ph type="sldNum" sz="quarter" idx="5"/>
          </p:nvPr>
        </p:nvSpPr>
        <p:spPr/>
        <p:txBody>
          <a:bodyPr/>
          <a:lstStyle/>
          <a:p>
            <a:fld id="{4CBF27B1-8AE5-456B-A024-28ED49142B85}" type="slidenum">
              <a:rPr lang="en-CA" smtClean="0"/>
              <a:t>3</a:t>
            </a:fld>
            <a:endParaRPr lang="en-CA"/>
          </a:p>
        </p:txBody>
      </p:sp>
    </p:spTree>
    <p:extLst>
      <p:ext uri="{BB962C8B-B14F-4D97-AF65-F5344CB8AC3E}">
        <p14:creationId xmlns:p14="http://schemas.microsoft.com/office/powerpoint/2010/main" val="406488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sz="1200" b="0" i="0" u="none" strike="noStrike" kern="1200" baseline="0" dirty="0">
                <a:solidFill>
                  <a:schemeClr val="tx1"/>
                </a:solidFill>
                <a:latin typeface="+mn-lt"/>
                <a:ea typeface="+mn-ea"/>
                <a:cs typeface="+mn-cs"/>
              </a:rPr>
              <a:t>Why we predict details? To enable HDR reconstruction from single exposure</a:t>
            </a:r>
          </a:p>
          <a:p>
            <a:pPr marL="228600" indent="-228600">
              <a:buAutoNum type="arabicPeriod"/>
            </a:pPr>
            <a:endParaRPr lang="en-CA" sz="1200" b="0" i="0" u="none" strike="noStrike" kern="1200" baseline="0" dirty="0">
              <a:solidFill>
                <a:schemeClr val="tx1"/>
              </a:solidFill>
              <a:latin typeface="+mn-lt"/>
              <a:ea typeface="+mn-ea"/>
              <a:cs typeface="+mn-cs"/>
            </a:endParaRPr>
          </a:p>
          <a:p>
            <a:pPr marL="228600" indent="-228600">
              <a:buAutoNum type="arabicPeriod"/>
            </a:pPr>
            <a:r>
              <a:rPr lang="en-CA" sz="1200" b="0" i="0" u="none" strike="noStrike" kern="1200" baseline="0" dirty="0">
                <a:solidFill>
                  <a:schemeClr val="tx1"/>
                </a:solidFill>
                <a:latin typeface="+mn-lt"/>
                <a:ea typeface="+mn-ea"/>
                <a:cs typeface="+mn-cs"/>
              </a:rPr>
              <a:t>Compression artifacts reduction </a:t>
            </a:r>
            <a:r>
              <a:rPr lang="en-US" sz="1200" b="0" i="0" u="none" strike="noStrike" kern="1200" baseline="0" dirty="0">
                <a:solidFill>
                  <a:schemeClr val="tx1"/>
                </a:solidFill>
                <a:latin typeface="+mn-lt"/>
                <a:ea typeface="+mn-ea"/>
                <a:cs typeface="+mn-cs"/>
              </a:rPr>
              <a:t>by a deep convolutional network,'' in </a:t>
            </a:r>
            <a:r>
              <a:rPr lang="en-US" sz="1200" b="0" i="1" u="none" strike="noStrike" kern="1200" baseline="0" dirty="0">
                <a:solidFill>
                  <a:schemeClr val="tx1"/>
                </a:solidFill>
                <a:latin typeface="+mn-lt"/>
                <a:ea typeface="+mn-ea"/>
                <a:cs typeface="+mn-cs"/>
              </a:rPr>
              <a:t>Proc. IEEE Int. Conf. </a:t>
            </a:r>
            <a:r>
              <a:rPr lang="en-US" sz="1200" b="0" i="1" u="none" strike="noStrike" kern="1200" baseline="0" dirty="0" err="1">
                <a:solidFill>
                  <a:schemeClr val="tx1"/>
                </a:solidFill>
                <a:latin typeface="+mn-lt"/>
                <a:ea typeface="+mn-ea"/>
                <a:cs typeface="+mn-cs"/>
              </a:rPr>
              <a:t>Comput</a:t>
            </a:r>
            <a:r>
              <a:rPr lang="en-US" sz="1200" b="0" i="1" u="none" strike="noStrike" kern="1200" baseline="0" dirty="0">
                <a:solidFill>
                  <a:schemeClr val="tx1"/>
                </a:solidFill>
                <a:latin typeface="+mn-lt"/>
                <a:ea typeface="+mn-ea"/>
                <a:cs typeface="+mn-cs"/>
              </a:rPr>
              <a:t>.</a:t>
            </a:r>
            <a:r>
              <a:rPr lang="fr-FR" sz="1200" b="0" i="1" u="none" strike="noStrike" kern="1200" baseline="0" dirty="0">
                <a:solidFill>
                  <a:schemeClr val="tx1"/>
                </a:solidFill>
                <a:latin typeface="+mn-lt"/>
                <a:ea typeface="+mn-ea"/>
                <a:cs typeface="+mn-cs"/>
              </a:rPr>
              <a:t>Vis.</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Dec</a:t>
            </a:r>
            <a:r>
              <a:rPr lang="fr-FR" sz="1200" b="0" i="0" u="none" strike="noStrike" kern="1200" baseline="0" dirty="0">
                <a:solidFill>
                  <a:schemeClr val="tx1"/>
                </a:solidFill>
                <a:latin typeface="+mn-lt"/>
                <a:ea typeface="+mn-ea"/>
                <a:cs typeface="+mn-cs"/>
              </a:rPr>
              <a:t>. 2015, pp. 576584</a:t>
            </a:r>
          </a:p>
          <a:p>
            <a:pPr marL="228600" indent="-228600">
              <a:buAutoNum type="arabicPeriod"/>
            </a:pPr>
            <a:r>
              <a:rPr lang="en-US" sz="1200" b="0" i="0" u="none" strike="noStrike" kern="1200" baseline="0" dirty="0">
                <a:solidFill>
                  <a:schemeClr val="tx1"/>
                </a:solidFill>
                <a:latin typeface="+mn-lt"/>
                <a:ea typeface="+mn-ea"/>
                <a:cs typeface="+mn-cs"/>
              </a:rPr>
              <a:t>Let there be color!: Joint end to-end learning of global and local image priors for automatic image colorization with simultaneous </a:t>
            </a:r>
            <a:r>
              <a:rPr lang="en-US" sz="1200" b="0" i="0" u="none" strike="noStrike" kern="1200" baseline="0" dirty="0" err="1">
                <a:solidFill>
                  <a:schemeClr val="tx1"/>
                </a:solidFill>
                <a:latin typeface="+mn-lt"/>
                <a:ea typeface="+mn-ea"/>
                <a:cs typeface="+mn-cs"/>
              </a:rPr>
              <a:t>classication</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ACM Trans. Graph.</a:t>
            </a:r>
            <a:r>
              <a:rPr lang="en-US" sz="1200" b="0" i="0" u="none" strike="noStrike" kern="1200" baseline="0" dirty="0">
                <a:solidFill>
                  <a:schemeClr val="tx1"/>
                </a:solidFill>
                <a:latin typeface="+mn-lt"/>
                <a:ea typeface="+mn-ea"/>
                <a:cs typeface="+mn-cs"/>
              </a:rPr>
              <a:t>, vol. 35, </a:t>
            </a:r>
            <a:r>
              <a:rPr lang="en-CA" sz="1200" b="0" i="0" u="none" strike="noStrike" kern="1200" baseline="0" dirty="0">
                <a:solidFill>
                  <a:schemeClr val="tx1"/>
                </a:solidFill>
                <a:latin typeface="+mn-lt"/>
                <a:ea typeface="+mn-ea"/>
                <a:cs typeface="+mn-cs"/>
              </a:rPr>
              <a:t>no. 4, p. 110, 2016.</a:t>
            </a:r>
            <a:endParaRPr lang="en-CA" dirty="0"/>
          </a:p>
        </p:txBody>
      </p:sp>
      <p:sp>
        <p:nvSpPr>
          <p:cNvPr id="4" name="Slide Number Placeholder 3"/>
          <p:cNvSpPr>
            <a:spLocks noGrp="1"/>
          </p:cNvSpPr>
          <p:nvPr>
            <p:ph type="sldNum" sz="quarter" idx="5"/>
          </p:nvPr>
        </p:nvSpPr>
        <p:spPr/>
        <p:txBody>
          <a:bodyPr/>
          <a:lstStyle/>
          <a:p>
            <a:fld id="{4CBF27B1-8AE5-456B-A024-28ED49142B85}" type="slidenum">
              <a:rPr lang="en-CA" smtClean="0"/>
              <a:t>4</a:t>
            </a:fld>
            <a:endParaRPr lang="en-CA"/>
          </a:p>
        </p:txBody>
      </p:sp>
    </p:spTree>
    <p:extLst>
      <p:ext uri="{BB962C8B-B14F-4D97-AF65-F5344CB8AC3E}">
        <p14:creationId xmlns:p14="http://schemas.microsoft.com/office/powerpoint/2010/main" val="595559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Issues method 2: </a:t>
            </a:r>
            <a:r>
              <a:rPr lang="en-CA" sz="1200" kern="1200" dirty="0">
                <a:solidFill>
                  <a:schemeClr val="tx1"/>
                </a:solidFill>
                <a:effectLst/>
                <a:latin typeface="+mn-lt"/>
                <a:ea typeface="+mn-ea"/>
                <a:cs typeface="+mn-cs"/>
              </a:rPr>
              <a:t>If the given LDR image has wide clipped regions (especially in the case of high-resolution images), the newly synthesized content exhibits tiling artifacts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Issues method 3: Images show difference in bright areas when compared with ground truth images</a:t>
            </a:r>
          </a:p>
        </p:txBody>
      </p:sp>
      <p:sp>
        <p:nvSpPr>
          <p:cNvPr id="4" name="Slide Number Placeholder 3"/>
          <p:cNvSpPr>
            <a:spLocks noGrp="1"/>
          </p:cNvSpPr>
          <p:nvPr>
            <p:ph type="sldNum" sz="quarter" idx="5"/>
          </p:nvPr>
        </p:nvSpPr>
        <p:spPr/>
        <p:txBody>
          <a:bodyPr/>
          <a:lstStyle/>
          <a:p>
            <a:fld id="{4CBF27B1-8AE5-456B-A024-28ED49142B85}" type="slidenum">
              <a:rPr lang="en-CA" smtClean="0"/>
              <a:t>5</a:t>
            </a:fld>
            <a:endParaRPr lang="en-CA"/>
          </a:p>
        </p:txBody>
      </p:sp>
    </p:spTree>
    <p:extLst>
      <p:ext uri="{BB962C8B-B14F-4D97-AF65-F5344CB8AC3E}">
        <p14:creationId xmlns:p14="http://schemas.microsoft.com/office/powerpoint/2010/main" val="13940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HDR image – E</a:t>
            </a:r>
          </a:p>
          <a:p>
            <a:r>
              <a:rPr lang="en-CA" dirty="0"/>
              <a:t>SDR image x – via CRF</a:t>
            </a:r>
          </a:p>
          <a:p>
            <a:r>
              <a:rPr lang="en-CA" dirty="0"/>
              <a:t>SDR image y – from </a:t>
            </a:r>
            <a:r>
              <a:rPr lang="en-CA" dirty="0" err="1"/>
              <a:t>reinhard</a:t>
            </a:r>
            <a:endParaRPr lang="en-CA" dirty="0"/>
          </a:p>
          <a:p>
            <a:r>
              <a:rPr lang="en-CA" dirty="0"/>
              <a:t>CNN- input x SDR and output y SDR</a:t>
            </a:r>
          </a:p>
        </p:txBody>
      </p:sp>
      <p:sp>
        <p:nvSpPr>
          <p:cNvPr id="4" name="Slide Number Placeholder 3"/>
          <p:cNvSpPr>
            <a:spLocks noGrp="1"/>
          </p:cNvSpPr>
          <p:nvPr>
            <p:ph type="sldNum" sz="quarter" idx="5"/>
          </p:nvPr>
        </p:nvSpPr>
        <p:spPr/>
        <p:txBody>
          <a:bodyPr/>
          <a:lstStyle/>
          <a:p>
            <a:fld id="{4CBF27B1-8AE5-456B-A024-28ED49142B85}" type="slidenum">
              <a:rPr lang="en-CA" smtClean="0"/>
              <a:t>7</a:t>
            </a:fld>
            <a:endParaRPr lang="en-CA"/>
          </a:p>
        </p:txBody>
      </p:sp>
    </p:spTree>
    <p:extLst>
      <p:ext uri="{BB962C8B-B14F-4D97-AF65-F5344CB8AC3E}">
        <p14:creationId xmlns:p14="http://schemas.microsoft.com/office/powerpoint/2010/main" val="2384041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x = SDR image from digital camera</a:t>
            </a:r>
          </a:p>
          <a:p>
            <a:r>
              <a:rPr lang="en-CA" dirty="0"/>
              <a:t>Y= SDR image given by CNN</a:t>
            </a:r>
          </a:p>
          <a:p>
            <a:r>
              <a:rPr lang="en-CA" dirty="0"/>
              <a:t>Y’= HDR image by applying inverse </a:t>
            </a:r>
            <a:r>
              <a:rPr lang="en-CA" dirty="0" err="1"/>
              <a:t>reinhard</a:t>
            </a:r>
            <a:r>
              <a:rPr lang="en-CA" dirty="0"/>
              <a:t> on SDR given by CNN</a:t>
            </a:r>
          </a:p>
        </p:txBody>
      </p:sp>
      <p:sp>
        <p:nvSpPr>
          <p:cNvPr id="4" name="Slide Number Placeholder 3"/>
          <p:cNvSpPr>
            <a:spLocks noGrp="1"/>
          </p:cNvSpPr>
          <p:nvPr>
            <p:ph type="sldNum" sz="quarter" idx="5"/>
          </p:nvPr>
        </p:nvSpPr>
        <p:spPr/>
        <p:txBody>
          <a:bodyPr/>
          <a:lstStyle/>
          <a:p>
            <a:fld id="{4CBF27B1-8AE5-456B-A024-28ED49142B85}" type="slidenum">
              <a:rPr lang="en-CA" smtClean="0"/>
              <a:t>8</a:t>
            </a:fld>
            <a:endParaRPr lang="en-CA"/>
          </a:p>
        </p:txBody>
      </p:sp>
    </p:spTree>
    <p:extLst>
      <p:ext uri="{BB962C8B-B14F-4D97-AF65-F5344CB8AC3E}">
        <p14:creationId xmlns:p14="http://schemas.microsoft.com/office/powerpoint/2010/main" val="270658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27B1-8AE5-456B-A024-28ED49142B85}" type="slidenum">
              <a:rPr lang="en-CA" smtClean="0"/>
              <a:t>24</a:t>
            </a:fld>
            <a:endParaRPr lang="en-CA"/>
          </a:p>
        </p:txBody>
      </p:sp>
    </p:spTree>
    <p:extLst>
      <p:ext uri="{BB962C8B-B14F-4D97-AF65-F5344CB8AC3E}">
        <p14:creationId xmlns:p14="http://schemas.microsoft.com/office/powerpoint/2010/main" val="3176163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CBF27B1-8AE5-456B-A024-28ED49142B85}" type="slidenum">
              <a:rPr lang="en-CA" smtClean="0"/>
              <a:t>28</a:t>
            </a:fld>
            <a:endParaRPr lang="en-CA"/>
          </a:p>
        </p:txBody>
      </p:sp>
    </p:spTree>
    <p:extLst>
      <p:ext uri="{BB962C8B-B14F-4D97-AF65-F5344CB8AC3E}">
        <p14:creationId xmlns:p14="http://schemas.microsoft.com/office/powerpoint/2010/main" val="782103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BF27B1-8AE5-456B-A024-28ED49142B85}" type="slidenum">
              <a:rPr lang="en-CA" smtClean="0"/>
              <a:t>32</a:t>
            </a:fld>
            <a:endParaRPr lang="en-CA"/>
          </a:p>
        </p:txBody>
      </p:sp>
    </p:spTree>
    <p:extLst>
      <p:ext uri="{BB962C8B-B14F-4D97-AF65-F5344CB8AC3E}">
        <p14:creationId xmlns:p14="http://schemas.microsoft.com/office/powerpoint/2010/main" val="1986574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5574A0C2-FD37-42FD-B076-529D19D45D2C}" type="datetime1">
              <a:rPr lang="en-CA" smtClean="0"/>
              <a:t>2019-04-17</a:t>
            </a:fld>
            <a:endParaRPr lang="en-CA"/>
          </a:p>
        </p:txBody>
      </p:sp>
      <p:sp>
        <p:nvSpPr>
          <p:cNvPr id="5" name="Footer Placeholder 4"/>
          <p:cNvSpPr>
            <a:spLocks noGrp="1"/>
          </p:cNvSpPr>
          <p:nvPr>
            <p:ph type="ftr" sz="quarter" idx="11"/>
          </p:nvPr>
        </p:nvSpPr>
        <p:spPr>
          <a:xfrm>
            <a:off x="1371600" y="4323845"/>
            <a:ext cx="6400800" cy="365125"/>
          </a:xfrm>
        </p:spPr>
        <p:txBody>
          <a:bodyPr/>
          <a:lstStyle/>
          <a:p>
            <a:endParaRPr lang="en-CA"/>
          </a:p>
        </p:txBody>
      </p:sp>
      <p:sp>
        <p:nvSpPr>
          <p:cNvPr id="6" name="Slide Number Placeholder 5"/>
          <p:cNvSpPr>
            <a:spLocks noGrp="1"/>
          </p:cNvSpPr>
          <p:nvPr>
            <p:ph type="sldNum" sz="quarter" idx="12"/>
          </p:nvPr>
        </p:nvSpPr>
        <p:spPr>
          <a:xfrm>
            <a:off x="8077200" y="1430866"/>
            <a:ext cx="2743200" cy="365125"/>
          </a:xfrm>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370840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3BB91F9-329E-47FA-A6E9-31186033F691}" type="datetime1">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294388134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3BB91F9-329E-47FA-A6E9-31186033F691}" type="datetime1">
              <a:rPr lang="en-CA" smtClean="0"/>
              <a:t>2019-04-17</a:t>
            </a:fld>
            <a:endParaRPr lang="en-CA"/>
          </a:p>
        </p:txBody>
      </p:sp>
      <p:sp>
        <p:nvSpPr>
          <p:cNvPr id="6" name="Footer Placeholder 5"/>
          <p:cNvSpPr>
            <a:spLocks noGrp="1"/>
          </p:cNvSpPr>
          <p:nvPr>
            <p:ph type="ftr" sz="quarter" idx="11"/>
          </p:nvPr>
        </p:nvSpPr>
        <p:spPr>
          <a:xfrm>
            <a:off x="685800" y="379941"/>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139781000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73BB91F9-329E-47FA-A6E9-31186033F691}" type="datetime1">
              <a:rPr lang="en-CA" smtClean="0"/>
              <a:t>2019-04-17</a:t>
            </a:fld>
            <a:endParaRPr lang="en-CA"/>
          </a:p>
        </p:txBody>
      </p:sp>
      <p:sp>
        <p:nvSpPr>
          <p:cNvPr id="6" name="Footer Placeholder 5"/>
          <p:cNvSpPr>
            <a:spLocks noGrp="1"/>
          </p:cNvSpPr>
          <p:nvPr>
            <p:ph type="ftr" sz="quarter" idx="11"/>
          </p:nvPr>
        </p:nvSpPr>
        <p:spPr>
          <a:xfrm>
            <a:off x="685800" y="379941"/>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DC355B50-BB11-421F-A311-86914B605882}" type="slidenum">
              <a:rPr lang="en-CA" smtClean="0"/>
              <a:t>‹#›</a:t>
            </a:fld>
            <a:endParaRPr lang="en-CA"/>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42330651"/>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73BB91F9-329E-47FA-A6E9-31186033F691}" type="datetime1">
              <a:rPr lang="en-CA" smtClean="0"/>
              <a:t>2019-04-17</a:t>
            </a:fld>
            <a:endParaRPr lang="en-CA"/>
          </a:p>
        </p:txBody>
      </p:sp>
      <p:sp>
        <p:nvSpPr>
          <p:cNvPr id="6" name="Footer Placeholder 5"/>
          <p:cNvSpPr>
            <a:spLocks noGrp="1"/>
          </p:cNvSpPr>
          <p:nvPr>
            <p:ph type="ftr" sz="quarter" idx="11"/>
          </p:nvPr>
        </p:nvSpPr>
        <p:spPr>
          <a:xfrm>
            <a:off x="685800" y="378883"/>
            <a:ext cx="6991492" cy="365125"/>
          </a:xfrm>
        </p:spPr>
        <p:txBody>
          <a:bodyPr/>
          <a:lstStyle/>
          <a:p>
            <a:endParaRPr lang="en-CA"/>
          </a:p>
        </p:txBody>
      </p:sp>
      <p:sp>
        <p:nvSpPr>
          <p:cNvPr id="7" name="Slide Number Placeholder 6"/>
          <p:cNvSpPr>
            <a:spLocks noGrp="1"/>
          </p:cNvSpPr>
          <p:nvPr>
            <p:ph type="sldNum" sz="quarter" idx="12"/>
          </p:nvPr>
        </p:nvSpPr>
        <p:spPr>
          <a:xfrm>
            <a:off x="10862452" y="381000"/>
            <a:ext cx="643748" cy="365125"/>
          </a:xfrm>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212149855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3BB91F9-329E-47FA-A6E9-31186033F691}" type="datetime1">
              <a:rPr lang="en-CA" smtClean="0"/>
              <a:t>2019-04-17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2476931115"/>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73BB91F9-329E-47FA-A6E9-31186033F691}" type="datetime1">
              <a:rPr lang="en-CA" smtClean="0"/>
              <a:t>2019-04-17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222121640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796CFE-C9F6-48FE-A4D0-CE5411AA8789}" type="datetime1">
              <a:rPr lang="en-CA" smtClean="0"/>
              <a:t>2019-04-17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36041202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889B2FA-6300-423F-A02C-2449ACABC8DE}" type="datetime1">
              <a:rPr lang="en-CA" smtClean="0"/>
              <a:t>2019-04-17</a:t>
            </a:fld>
            <a:endParaRPr lang="en-CA"/>
          </a:p>
        </p:txBody>
      </p:sp>
      <p:sp>
        <p:nvSpPr>
          <p:cNvPr id="5" name="Footer Placeholder 4"/>
          <p:cNvSpPr>
            <a:spLocks noGrp="1"/>
          </p:cNvSpPr>
          <p:nvPr>
            <p:ph type="ftr" sz="quarter" idx="11"/>
          </p:nvPr>
        </p:nvSpPr>
        <p:spPr>
          <a:xfrm>
            <a:off x="685800" y="381000"/>
            <a:ext cx="6991492" cy="365125"/>
          </a:xfrm>
        </p:spPr>
        <p:txBody>
          <a:bodyPr/>
          <a:lstStyle/>
          <a:p>
            <a:endParaRPr lang="en-CA"/>
          </a:p>
        </p:txBody>
      </p:sp>
      <p:sp>
        <p:nvSpPr>
          <p:cNvPr id="6" name="Slide Number Placeholder 5"/>
          <p:cNvSpPr>
            <a:spLocks noGrp="1"/>
          </p:cNvSpPr>
          <p:nvPr>
            <p:ph type="sldNum" sz="quarter" idx="12"/>
          </p:nvPr>
        </p:nvSpPr>
        <p:spPr>
          <a:xfrm>
            <a:off x="10862452" y="381000"/>
            <a:ext cx="643748" cy="365125"/>
          </a:xfrm>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40042732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93279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044772-04A6-4D54-BAA9-1086AFE4DDEE}" type="datetime1">
              <a:rPr lang="en-CA" smtClean="0"/>
              <a:t>2019-04-17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2354331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E60C3BB2-6554-43E6-B792-2C9FA8175AB6}" type="datetime1">
              <a:rPr lang="en-CA" smtClean="0"/>
              <a:t>2019-04-17</a:t>
            </a:fld>
            <a:endParaRPr lang="en-CA"/>
          </a:p>
        </p:txBody>
      </p:sp>
      <p:sp>
        <p:nvSpPr>
          <p:cNvPr id="5" name="Footer Placeholder 4"/>
          <p:cNvSpPr>
            <a:spLocks noGrp="1"/>
          </p:cNvSpPr>
          <p:nvPr>
            <p:ph type="ftr" sz="quarter" idx="11"/>
          </p:nvPr>
        </p:nvSpPr>
        <p:spPr>
          <a:xfrm>
            <a:off x="685800" y="381001"/>
            <a:ext cx="6991492" cy="364065"/>
          </a:xfrm>
        </p:spPr>
        <p:txBody>
          <a:bodyPr/>
          <a:lstStyle/>
          <a:p>
            <a:endParaRPr lang="en-CA"/>
          </a:p>
        </p:txBody>
      </p:sp>
      <p:sp>
        <p:nvSpPr>
          <p:cNvPr id="6" name="Slide Number Placeholder 5"/>
          <p:cNvSpPr>
            <a:spLocks noGrp="1"/>
          </p:cNvSpPr>
          <p:nvPr>
            <p:ph type="sldNum" sz="quarter" idx="12"/>
          </p:nvPr>
        </p:nvSpPr>
        <p:spPr>
          <a:xfrm>
            <a:off x="10862452" y="381000"/>
            <a:ext cx="643748" cy="365125"/>
          </a:xfrm>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3110556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BA63B2-F567-41F4-9BA0-A166F2DEC04B}" type="datetime1">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3905202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49AB582-FE13-4FAD-B0DD-7BE12352B936}" type="datetime1">
              <a:rPr lang="en-CA" smtClean="0"/>
              <a:t>2019-04-17</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2550041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1FB65E3-9618-4F34-9F83-B67E810BB1BF}" type="datetime1">
              <a:rPr lang="en-CA" smtClean="0"/>
              <a:t>2019-04-17</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1027945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0DE6E2-4B6D-4E56-BD73-C81D07F00753}" type="datetime1">
              <a:rPr lang="en-CA" smtClean="0"/>
              <a:t>2019-04-17</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3619354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685E72C-1A28-448F-8F77-18D41AE23556}" type="datetime1">
              <a:rPr lang="en-CA" smtClean="0"/>
              <a:t>2019-04-17</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83389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F3700D2-AEE1-4B98-BAF4-4FC543400C5C}" type="datetime1">
              <a:rPr lang="en-CA" smtClean="0"/>
              <a:t>2019-04-17</a:t>
            </a:fld>
            <a:endParaRPr lang="en-CA"/>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C355B50-BB11-421F-A311-86914B605882}" type="slidenum">
              <a:rPr lang="en-CA" smtClean="0"/>
              <a:t>‹#›</a:t>
            </a:fld>
            <a:endParaRPr lang="en-CA"/>
          </a:p>
        </p:txBody>
      </p:sp>
    </p:spTree>
    <p:extLst>
      <p:ext uri="{BB962C8B-B14F-4D97-AF65-F5344CB8AC3E}">
        <p14:creationId xmlns:p14="http://schemas.microsoft.com/office/powerpoint/2010/main" val="1059230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3BB91F9-329E-47FA-A6E9-31186033F691}" type="datetime1">
              <a:rPr lang="en-CA" smtClean="0"/>
              <a:t>2019-04-17</a:t>
            </a:fld>
            <a:endParaRPr lang="en-CA"/>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C355B50-BB11-421F-A311-86914B605882}" type="slidenum">
              <a:rPr lang="en-CA" smtClean="0"/>
              <a:t>‹#›</a:t>
            </a:fld>
            <a:endParaRPr lang="en-CA"/>
          </a:p>
        </p:txBody>
      </p:sp>
    </p:spTree>
    <p:extLst>
      <p:ext uri="{BB962C8B-B14F-4D97-AF65-F5344CB8AC3E}">
        <p14:creationId xmlns:p14="http://schemas.microsoft.com/office/powerpoint/2010/main" val="4222679655"/>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Lst>
  <p:hf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20.jpe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AC548-7038-48E2-AC05-161398B9917E}"/>
              </a:ext>
            </a:extLst>
          </p:cNvPr>
          <p:cNvSpPr>
            <a:spLocks noGrp="1"/>
          </p:cNvSpPr>
          <p:nvPr>
            <p:ph type="ctrTitle"/>
          </p:nvPr>
        </p:nvSpPr>
        <p:spPr>
          <a:xfrm>
            <a:off x="4687410" y="1803405"/>
            <a:ext cx="6132990" cy="1825096"/>
          </a:xfrm>
        </p:spPr>
        <p:txBody>
          <a:bodyPr>
            <a:normAutofit/>
          </a:bodyPr>
          <a:lstStyle/>
          <a:p>
            <a:r>
              <a:rPr lang="en-US" b="1" dirty="0"/>
              <a:t>CNN Based </a:t>
            </a:r>
            <a:r>
              <a:rPr lang="en-US" b="1" dirty="0" err="1"/>
              <a:t>iTMO</a:t>
            </a:r>
            <a:endParaRPr lang="en-US" b="1"/>
          </a:p>
        </p:txBody>
      </p:sp>
      <p:sp>
        <p:nvSpPr>
          <p:cNvPr id="3" name="Subtitle 2">
            <a:extLst>
              <a:ext uri="{FF2B5EF4-FFF2-40B4-BE49-F238E27FC236}">
                <a16:creationId xmlns:a16="http://schemas.microsoft.com/office/drawing/2014/main" id="{CF7052BD-168F-41D5-B700-8EF51DFDF747}"/>
              </a:ext>
            </a:extLst>
          </p:cNvPr>
          <p:cNvSpPr>
            <a:spLocks noGrp="1"/>
          </p:cNvSpPr>
          <p:nvPr>
            <p:ph type="subTitle" idx="1"/>
          </p:nvPr>
        </p:nvSpPr>
        <p:spPr>
          <a:xfrm>
            <a:off x="4687410" y="3632201"/>
            <a:ext cx="6132990" cy="685800"/>
          </a:xfrm>
        </p:spPr>
        <p:txBody>
          <a:bodyPr>
            <a:normAutofit/>
          </a:bodyPr>
          <a:lstStyle/>
          <a:p>
            <a:r>
              <a:rPr lang="en-US" dirty="0"/>
              <a:t>Presenters: Nishtha Chawla, </a:t>
            </a:r>
            <a:r>
              <a:rPr lang="en-US" dirty="0" err="1"/>
              <a:t>Qinxin</a:t>
            </a:r>
            <a:r>
              <a:rPr lang="en-US" dirty="0"/>
              <a:t> Lin, </a:t>
            </a:r>
            <a:r>
              <a:rPr lang="en-US" dirty="0" err="1"/>
              <a:t>Zixiao</a:t>
            </a:r>
            <a:r>
              <a:rPr lang="en-US" dirty="0"/>
              <a:t> Zhang, Lynx Lu</a:t>
            </a:r>
            <a:endParaRPr lang="en-US"/>
          </a:p>
        </p:txBody>
      </p:sp>
      <p:pic>
        <p:nvPicPr>
          <p:cNvPr id="7" name="Graphic 6" descr="Monitor">
            <a:extLst>
              <a:ext uri="{FF2B5EF4-FFF2-40B4-BE49-F238E27FC236}">
                <a16:creationId xmlns:a16="http://schemas.microsoft.com/office/drawing/2014/main" id="{6BBAFFEC-645D-4A77-B31D-AD7F7929DB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1659" y="1803405"/>
            <a:ext cx="2662321" cy="2662321"/>
          </a:xfrm>
          <a:prstGeom prst="rect">
            <a:avLst/>
          </a:prstGeom>
        </p:spPr>
      </p:pic>
    </p:spTree>
    <p:extLst>
      <p:ext uri="{BB962C8B-B14F-4D97-AF65-F5344CB8AC3E}">
        <p14:creationId xmlns:p14="http://schemas.microsoft.com/office/powerpoint/2010/main" val="921802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6F7E2-4395-E744-B148-22493E8ACE1A}"/>
              </a:ext>
            </a:extLst>
          </p:cNvPr>
          <p:cNvSpPr>
            <a:spLocks noGrp="1"/>
          </p:cNvSpPr>
          <p:nvPr>
            <p:ph type="title"/>
          </p:nvPr>
        </p:nvSpPr>
        <p:spPr/>
        <p:txBody>
          <a:bodyPr/>
          <a:lstStyle/>
          <a:p>
            <a:r>
              <a:rPr kumimoji="1" lang="en-US" altLang="zh-CN" dirty="0"/>
              <a:t>Data Processing</a:t>
            </a:r>
            <a:endParaRPr kumimoji="1" lang="zh-CN" altLang="en-US" dirty="0"/>
          </a:p>
        </p:txBody>
      </p:sp>
      <p:sp>
        <p:nvSpPr>
          <p:cNvPr id="3" name="内容占位符 2">
            <a:extLst>
              <a:ext uri="{FF2B5EF4-FFF2-40B4-BE49-F238E27FC236}">
                <a16:creationId xmlns:a16="http://schemas.microsoft.com/office/drawing/2014/main" id="{9DDFDE95-5491-2F45-A0DF-837226AED49E}"/>
              </a:ext>
            </a:extLst>
          </p:cNvPr>
          <p:cNvSpPr>
            <a:spLocks noGrp="1"/>
          </p:cNvSpPr>
          <p:nvPr>
            <p:ph idx="1"/>
          </p:nvPr>
        </p:nvSpPr>
        <p:spPr>
          <a:xfrm>
            <a:off x="838200" y="1825625"/>
            <a:ext cx="11011930" cy="4748170"/>
          </a:xfrm>
        </p:spPr>
        <p:txBody>
          <a:bodyPr>
            <a:normAutofit/>
          </a:bodyPr>
          <a:lstStyle/>
          <a:p>
            <a:r>
              <a:rPr kumimoji="1" lang="en-US" altLang="zh-CN" dirty="0"/>
              <a:t>Image Cropping</a:t>
            </a:r>
          </a:p>
          <a:p>
            <a:pPr lvl="1"/>
            <a:r>
              <a:rPr kumimoji="1" lang="en-US" altLang="zh-CN" dirty="0"/>
              <a:t>Training Set</a:t>
            </a:r>
          </a:p>
          <a:p>
            <a:pPr lvl="2" algn="just"/>
            <a:r>
              <a:rPr kumimoji="1" lang="en-US" altLang="zh-CN" dirty="0"/>
              <a:t> Crop original HDR image with 1920*1080 pixels to an image with 512*512 pixels</a:t>
            </a:r>
          </a:p>
          <a:p>
            <a:pPr lvl="2" algn="just"/>
            <a:r>
              <a:rPr kumimoji="1" lang="en-US" altLang="zh-CN" dirty="0"/>
              <a:t> For one image, crop four image patches</a:t>
            </a:r>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marL="457200" lvl="1" indent="0">
              <a:buNone/>
            </a:pPr>
            <a:endParaRPr kumimoji="1" lang="en-US" altLang="zh-CN" dirty="0"/>
          </a:p>
          <a:p>
            <a:pPr lvl="2"/>
            <a:r>
              <a:rPr kumimoji="1" lang="en-US" altLang="zh-CN" dirty="0"/>
              <a:t>Select 2400 images from 3116 images as a training dataset for CNN</a:t>
            </a:r>
          </a:p>
          <a:p>
            <a:pPr marL="457200" lvl="1" indent="0">
              <a:buNone/>
            </a:pPr>
            <a:r>
              <a:rPr kumimoji="1" lang="en-US" altLang="zh-CN" dirty="0"/>
              <a:t>    </a:t>
            </a:r>
            <a:endParaRPr kumimoji="1" lang="zh-CN" altLang="en-US" dirty="0"/>
          </a:p>
        </p:txBody>
      </p:sp>
      <p:sp>
        <p:nvSpPr>
          <p:cNvPr id="4" name="Slide Number Placeholder 3">
            <a:extLst>
              <a:ext uri="{FF2B5EF4-FFF2-40B4-BE49-F238E27FC236}">
                <a16:creationId xmlns:a16="http://schemas.microsoft.com/office/drawing/2014/main" id="{8500F55F-0B9C-40FF-8A27-59E299278833}"/>
              </a:ext>
            </a:extLst>
          </p:cNvPr>
          <p:cNvSpPr>
            <a:spLocks noGrp="1"/>
          </p:cNvSpPr>
          <p:nvPr>
            <p:ph type="sldNum" sz="quarter" idx="12"/>
          </p:nvPr>
        </p:nvSpPr>
        <p:spPr/>
        <p:txBody>
          <a:bodyPr>
            <a:normAutofit/>
          </a:bodyPr>
          <a:lstStyle/>
          <a:p>
            <a:fld id="{DC355B50-BB11-421F-A311-86914B605882}" type="slidenum">
              <a:rPr lang="en-CA" smtClean="0"/>
              <a:t>10</a:t>
            </a:fld>
            <a:endParaRPr lang="en-CA"/>
          </a:p>
        </p:txBody>
      </p:sp>
      <p:graphicFrame>
        <p:nvGraphicFramePr>
          <p:cNvPr id="5" name="表格 4">
            <a:extLst>
              <a:ext uri="{FF2B5EF4-FFF2-40B4-BE49-F238E27FC236}">
                <a16:creationId xmlns:a16="http://schemas.microsoft.com/office/drawing/2014/main" id="{A7128B2E-FB1E-EE44-8A8A-6E1783309345}"/>
              </a:ext>
            </a:extLst>
          </p:cNvPr>
          <p:cNvGraphicFramePr>
            <a:graphicFrameLocks noGrp="1"/>
          </p:cNvGraphicFramePr>
          <p:nvPr>
            <p:extLst/>
          </p:nvPr>
        </p:nvGraphicFramePr>
        <p:xfrm>
          <a:off x="2280165" y="3346683"/>
          <a:ext cx="8383716" cy="2225040"/>
        </p:xfrm>
        <a:graphic>
          <a:graphicData uri="http://schemas.openxmlformats.org/drawingml/2006/table">
            <a:tbl>
              <a:tblPr firstRow="1" bandRow="1">
                <a:tableStyleId>{5C22544A-7EE6-4342-B048-85BDC9FD1C3A}</a:tableStyleId>
              </a:tblPr>
              <a:tblGrid>
                <a:gridCol w="4191858">
                  <a:extLst>
                    <a:ext uri="{9D8B030D-6E8A-4147-A177-3AD203B41FA5}">
                      <a16:colId xmlns:a16="http://schemas.microsoft.com/office/drawing/2014/main" val="2907663684"/>
                    </a:ext>
                  </a:extLst>
                </a:gridCol>
                <a:gridCol w="4191858">
                  <a:extLst>
                    <a:ext uri="{9D8B030D-6E8A-4147-A177-3AD203B41FA5}">
                      <a16:colId xmlns:a16="http://schemas.microsoft.com/office/drawing/2014/main" val="133119264"/>
                    </a:ext>
                  </a:extLst>
                </a:gridCol>
              </a:tblGrid>
              <a:tr h="370840">
                <a:tc>
                  <a:txBody>
                    <a:bodyPr/>
                    <a:lstStyle/>
                    <a:p>
                      <a:r>
                        <a:rPr lang="en-US" altLang="zh-CN" dirty="0"/>
                        <a:t>Patches </a:t>
                      </a:r>
                      <a:endParaRPr lang="zh-CN" altLang="en-US" dirty="0"/>
                    </a:p>
                  </a:txBody>
                  <a:tcPr/>
                </a:tc>
                <a:tc>
                  <a:txBody>
                    <a:bodyPr/>
                    <a:lstStyle/>
                    <a:p>
                      <a:r>
                        <a:rPr lang="en-US" altLang="zh-CN" dirty="0"/>
                        <a:t>Positon of Patch </a:t>
                      </a:r>
                      <a:endParaRPr lang="zh-CN" altLang="en-US" dirty="0"/>
                    </a:p>
                  </a:txBody>
                  <a:tcPr/>
                </a:tc>
                <a:extLst>
                  <a:ext uri="{0D108BD9-81ED-4DB2-BD59-A6C34878D82A}">
                    <a16:rowId xmlns:a16="http://schemas.microsoft.com/office/drawing/2014/main" val="3113451275"/>
                  </a:ext>
                </a:extLst>
              </a:tr>
              <a:tr h="370840">
                <a:tc>
                  <a:txBody>
                    <a:bodyPr/>
                    <a:lstStyle/>
                    <a:p>
                      <a:r>
                        <a:rPr lang="en-US" altLang="zh-CN" dirty="0"/>
                        <a:t>Patch 1</a:t>
                      </a:r>
                      <a:endParaRPr lang="zh-CN" altLang="en-US" dirty="0"/>
                    </a:p>
                  </a:txBody>
                  <a:tcPr/>
                </a:tc>
                <a:tc>
                  <a:txBody>
                    <a:bodyPr/>
                    <a:lstStyle/>
                    <a:p>
                      <a:r>
                        <a:rPr lang="en-US" altLang="zh-CN" dirty="0"/>
                        <a:t>(200, 300)</a:t>
                      </a:r>
                      <a:endParaRPr lang="zh-CN" altLang="en-US" dirty="0"/>
                    </a:p>
                  </a:txBody>
                  <a:tcPr/>
                </a:tc>
                <a:extLst>
                  <a:ext uri="{0D108BD9-81ED-4DB2-BD59-A6C34878D82A}">
                    <a16:rowId xmlns:a16="http://schemas.microsoft.com/office/drawing/2014/main" val="1001874033"/>
                  </a:ext>
                </a:extLst>
              </a:tr>
              <a:tr h="370840">
                <a:tc>
                  <a:txBody>
                    <a:bodyPr/>
                    <a:lstStyle/>
                    <a:p>
                      <a:r>
                        <a:rPr lang="en-US" altLang="zh-CN" dirty="0"/>
                        <a:t>Patch 2</a:t>
                      </a:r>
                      <a:endParaRPr lang="zh-CN" altLang="en-US" dirty="0"/>
                    </a:p>
                  </a:txBody>
                  <a:tcPr/>
                </a:tc>
                <a:tc>
                  <a:txBody>
                    <a:bodyPr/>
                    <a:lstStyle/>
                    <a:p>
                      <a:r>
                        <a:rPr lang="en-US" altLang="zh-CN" dirty="0"/>
                        <a:t>(1000, 100)</a:t>
                      </a:r>
                      <a:endParaRPr lang="zh-CN" altLang="en-US" dirty="0"/>
                    </a:p>
                  </a:txBody>
                  <a:tcPr/>
                </a:tc>
                <a:extLst>
                  <a:ext uri="{0D108BD9-81ED-4DB2-BD59-A6C34878D82A}">
                    <a16:rowId xmlns:a16="http://schemas.microsoft.com/office/drawing/2014/main" val="3584167867"/>
                  </a:ext>
                </a:extLst>
              </a:tr>
              <a:tr h="370840">
                <a:tc>
                  <a:txBody>
                    <a:bodyPr/>
                    <a:lstStyle/>
                    <a:p>
                      <a:r>
                        <a:rPr lang="en-US" altLang="zh-CN" dirty="0"/>
                        <a:t>Patch 3</a:t>
                      </a:r>
                      <a:endParaRPr lang="zh-CN" altLang="en-US" dirty="0"/>
                    </a:p>
                  </a:txBody>
                  <a:tcPr/>
                </a:tc>
                <a:tc>
                  <a:txBody>
                    <a:bodyPr/>
                    <a:lstStyle/>
                    <a:p>
                      <a:r>
                        <a:rPr lang="en-US" altLang="zh-CN" dirty="0"/>
                        <a:t>(512, 512)</a:t>
                      </a:r>
                      <a:endParaRPr lang="zh-CN" altLang="en-US" dirty="0"/>
                    </a:p>
                  </a:txBody>
                  <a:tcPr/>
                </a:tc>
                <a:extLst>
                  <a:ext uri="{0D108BD9-81ED-4DB2-BD59-A6C34878D82A}">
                    <a16:rowId xmlns:a16="http://schemas.microsoft.com/office/drawing/2014/main" val="3394660777"/>
                  </a:ext>
                </a:extLst>
              </a:tr>
              <a:tr h="370840">
                <a:tc>
                  <a:txBody>
                    <a:bodyPr/>
                    <a:lstStyle/>
                    <a:p>
                      <a:r>
                        <a:rPr lang="en-US" altLang="zh-CN" dirty="0"/>
                        <a:t>Patch 4</a:t>
                      </a:r>
                      <a:endParaRPr lang="zh-CN" altLang="en-US" dirty="0"/>
                    </a:p>
                  </a:txBody>
                  <a:tcPr/>
                </a:tc>
                <a:tc>
                  <a:txBody>
                    <a:bodyPr/>
                    <a:lstStyle/>
                    <a:p>
                      <a:r>
                        <a:rPr lang="en-US" altLang="zh-CN" dirty="0"/>
                        <a:t>(704, 284)</a:t>
                      </a:r>
                      <a:endParaRPr lang="zh-CN" altLang="en-US" dirty="0"/>
                    </a:p>
                  </a:txBody>
                  <a:tcPr/>
                </a:tc>
                <a:extLst>
                  <a:ext uri="{0D108BD9-81ED-4DB2-BD59-A6C34878D82A}">
                    <a16:rowId xmlns:a16="http://schemas.microsoft.com/office/drawing/2014/main" val="79062278"/>
                  </a:ext>
                </a:extLst>
              </a:tr>
              <a:tr h="370840">
                <a:tc>
                  <a:txBody>
                    <a:bodyPr/>
                    <a:lstStyle/>
                    <a:p>
                      <a:r>
                        <a:rPr lang="en-US" altLang="zh-CN" dirty="0"/>
                        <a:t>Total number of training set images</a:t>
                      </a:r>
                      <a:endParaRPr lang="zh-CN" altLang="en-US" dirty="0"/>
                    </a:p>
                  </a:txBody>
                  <a:tcPr/>
                </a:tc>
                <a:tc>
                  <a:txBody>
                    <a:bodyPr/>
                    <a:lstStyle/>
                    <a:p>
                      <a:r>
                        <a:rPr lang="en-US" altLang="zh-CN" dirty="0"/>
                        <a:t>4*779 = 3116</a:t>
                      </a:r>
                      <a:endParaRPr lang="zh-CN" altLang="en-US" dirty="0"/>
                    </a:p>
                  </a:txBody>
                  <a:tcPr/>
                </a:tc>
                <a:extLst>
                  <a:ext uri="{0D108BD9-81ED-4DB2-BD59-A6C34878D82A}">
                    <a16:rowId xmlns:a16="http://schemas.microsoft.com/office/drawing/2014/main" val="255896841"/>
                  </a:ext>
                </a:extLst>
              </a:tr>
            </a:tbl>
          </a:graphicData>
        </a:graphic>
      </p:graphicFrame>
    </p:spTree>
    <p:extLst>
      <p:ext uri="{BB962C8B-B14F-4D97-AF65-F5344CB8AC3E}">
        <p14:creationId xmlns:p14="http://schemas.microsoft.com/office/powerpoint/2010/main" val="181490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319413-4FFB-3C4B-89DC-7219F0098A51}"/>
              </a:ext>
            </a:extLst>
          </p:cNvPr>
          <p:cNvSpPr>
            <a:spLocks noGrp="1"/>
          </p:cNvSpPr>
          <p:nvPr>
            <p:ph type="title"/>
          </p:nvPr>
        </p:nvSpPr>
        <p:spPr/>
        <p:txBody>
          <a:bodyPr/>
          <a:lstStyle/>
          <a:p>
            <a:r>
              <a:rPr kumimoji="1" lang="en-US" altLang="zh-CN" dirty="0"/>
              <a:t>Data Processing</a:t>
            </a:r>
            <a:endParaRPr kumimoji="1" lang="zh-CN" altLang="en-US" dirty="0"/>
          </a:p>
        </p:txBody>
      </p:sp>
      <p:sp>
        <p:nvSpPr>
          <p:cNvPr id="3" name="内容占位符 2">
            <a:extLst>
              <a:ext uri="{FF2B5EF4-FFF2-40B4-BE49-F238E27FC236}">
                <a16:creationId xmlns:a16="http://schemas.microsoft.com/office/drawing/2014/main" id="{3DBFA845-E675-FB4A-A68E-0186482B1A05}"/>
              </a:ext>
            </a:extLst>
          </p:cNvPr>
          <p:cNvSpPr>
            <a:spLocks noGrp="1"/>
          </p:cNvSpPr>
          <p:nvPr>
            <p:ph idx="1"/>
          </p:nvPr>
        </p:nvSpPr>
        <p:spPr>
          <a:xfrm>
            <a:off x="685800" y="2075649"/>
            <a:ext cx="10820400" cy="4024125"/>
          </a:xfrm>
        </p:spPr>
        <p:txBody>
          <a:bodyPr>
            <a:normAutofit/>
          </a:bodyPr>
          <a:lstStyle/>
          <a:p>
            <a:r>
              <a:rPr kumimoji="1" lang="en-US" altLang="zh-CN" dirty="0"/>
              <a:t>Image Cropping</a:t>
            </a:r>
          </a:p>
          <a:p>
            <a:pPr lvl="1"/>
            <a:r>
              <a:rPr kumimoji="1" lang="en-US" altLang="zh-CN" dirty="0"/>
              <a:t>Test Set</a:t>
            </a:r>
          </a:p>
          <a:p>
            <a:pPr lvl="2"/>
            <a:r>
              <a:rPr kumimoji="1" lang="en-US" altLang="zh-CN" dirty="0"/>
              <a:t>Crop original HDR image with 2141*1421 pixels to an image with 512*512 pixels</a:t>
            </a:r>
          </a:p>
          <a:p>
            <a:pPr lvl="2"/>
            <a:r>
              <a:rPr kumimoji="1" lang="en-US" altLang="zh-CN" dirty="0"/>
              <a:t>Test set: for one image, crop center area as one image patch </a:t>
            </a: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r>
              <a:rPr kumimoji="1" lang="en-US" altLang="zh-CN" dirty="0"/>
              <a:t>  50 images as a test dataset for CNN</a:t>
            </a:r>
          </a:p>
          <a:p>
            <a:pPr marL="914400" lvl="2" indent="0">
              <a:buNone/>
            </a:pPr>
            <a:endParaRPr kumimoji="1" lang="en-US" altLang="zh-CN" dirty="0"/>
          </a:p>
          <a:p>
            <a:pPr marL="0" indent="0">
              <a:buNone/>
            </a:pPr>
            <a:endParaRPr kumimoji="1" lang="zh-CN" altLang="en-US" dirty="0"/>
          </a:p>
        </p:txBody>
      </p:sp>
      <p:sp>
        <p:nvSpPr>
          <p:cNvPr id="5" name="Slide Number Placeholder 4">
            <a:extLst>
              <a:ext uri="{FF2B5EF4-FFF2-40B4-BE49-F238E27FC236}">
                <a16:creationId xmlns:a16="http://schemas.microsoft.com/office/drawing/2014/main" id="{27D93613-2BCE-4358-AF24-89D5DAF62415}"/>
              </a:ext>
            </a:extLst>
          </p:cNvPr>
          <p:cNvSpPr>
            <a:spLocks noGrp="1"/>
          </p:cNvSpPr>
          <p:nvPr>
            <p:ph type="sldNum" sz="quarter" idx="12"/>
          </p:nvPr>
        </p:nvSpPr>
        <p:spPr/>
        <p:txBody>
          <a:bodyPr>
            <a:normAutofit/>
          </a:bodyPr>
          <a:lstStyle/>
          <a:p>
            <a:fld id="{DC355B50-BB11-421F-A311-86914B605882}" type="slidenum">
              <a:rPr lang="en-CA" smtClean="0"/>
              <a:t>11</a:t>
            </a:fld>
            <a:endParaRPr lang="en-CA"/>
          </a:p>
        </p:txBody>
      </p:sp>
      <p:graphicFrame>
        <p:nvGraphicFramePr>
          <p:cNvPr id="4" name="表格 3">
            <a:extLst>
              <a:ext uri="{FF2B5EF4-FFF2-40B4-BE49-F238E27FC236}">
                <a16:creationId xmlns:a16="http://schemas.microsoft.com/office/drawing/2014/main" id="{5B58B599-4345-194E-BD8A-170A32CA7A27}"/>
              </a:ext>
            </a:extLst>
          </p:cNvPr>
          <p:cNvGraphicFramePr>
            <a:graphicFrameLocks noGrp="1"/>
          </p:cNvGraphicFramePr>
          <p:nvPr>
            <p:extLst/>
          </p:nvPr>
        </p:nvGraphicFramePr>
        <p:xfrm>
          <a:off x="2192638" y="3445034"/>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76912195"/>
                    </a:ext>
                  </a:extLst>
                </a:gridCol>
                <a:gridCol w="4064000">
                  <a:extLst>
                    <a:ext uri="{9D8B030D-6E8A-4147-A177-3AD203B41FA5}">
                      <a16:colId xmlns:a16="http://schemas.microsoft.com/office/drawing/2014/main" val="1537406209"/>
                    </a:ext>
                  </a:extLst>
                </a:gridCol>
              </a:tblGrid>
              <a:tr h="370840">
                <a:tc>
                  <a:txBody>
                    <a:bodyPr/>
                    <a:lstStyle/>
                    <a:p>
                      <a:r>
                        <a:rPr lang="en-US" altLang="zh-CN" dirty="0"/>
                        <a:t>Patches</a:t>
                      </a:r>
                      <a:endParaRPr lang="zh-CN" altLang="en-US" dirty="0"/>
                    </a:p>
                  </a:txBody>
                  <a:tcPr/>
                </a:tc>
                <a:tc>
                  <a:txBody>
                    <a:bodyPr/>
                    <a:lstStyle/>
                    <a:p>
                      <a:r>
                        <a:rPr lang="en-US" altLang="zh-CN" dirty="0"/>
                        <a:t>Position of Patch</a:t>
                      </a:r>
                      <a:endParaRPr lang="zh-CN" altLang="en-US" dirty="0"/>
                    </a:p>
                  </a:txBody>
                  <a:tcPr/>
                </a:tc>
                <a:extLst>
                  <a:ext uri="{0D108BD9-81ED-4DB2-BD59-A6C34878D82A}">
                    <a16:rowId xmlns:a16="http://schemas.microsoft.com/office/drawing/2014/main" val="29685200"/>
                  </a:ext>
                </a:extLst>
              </a:tr>
              <a:tr h="370840">
                <a:tc>
                  <a:txBody>
                    <a:bodyPr/>
                    <a:lstStyle/>
                    <a:p>
                      <a:r>
                        <a:rPr lang="en-US" altLang="zh-CN" dirty="0"/>
                        <a:t>Patch 1</a:t>
                      </a:r>
                      <a:endParaRPr lang="zh-CN" altLang="en-US" dirty="0"/>
                    </a:p>
                  </a:txBody>
                  <a:tcPr/>
                </a:tc>
                <a:tc>
                  <a:txBody>
                    <a:bodyPr/>
                    <a:lstStyle/>
                    <a:p>
                      <a:r>
                        <a:rPr lang="en-US" altLang="zh-CN" dirty="0"/>
                        <a:t>(814, 454)</a:t>
                      </a:r>
                      <a:endParaRPr lang="zh-CN" altLang="en-US" dirty="0"/>
                    </a:p>
                  </a:txBody>
                  <a:tcPr/>
                </a:tc>
                <a:extLst>
                  <a:ext uri="{0D108BD9-81ED-4DB2-BD59-A6C34878D82A}">
                    <a16:rowId xmlns:a16="http://schemas.microsoft.com/office/drawing/2014/main" val="1830110253"/>
                  </a:ext>
                </a:extLst>
              </a:tr>
              <a:tr h="370840">
                <a:tc>
                  <a:txBody>
                    <a:bodyPr/>
                    <a:lstStyle/>
                    <a:p>
                      <a:r>
                        <a:rPr lang="en-US" altLang="zh-CN" dirty="0"/>
                        <a:t>Total number of test set images</a:t>
                      </a:r>
                      <a:endParaRPr lang="zh-CN" altLang="en-US" dirty="0"/>
                    </a:p>
                  </a:txBody>
                  <a:tcPr/>
                </a:tc>
                <a:tc>
                  <a:txBody>
                    <a:bodyPr/>
                    <a:lstStyle/>
                    <a:p>
                      <a:r>
                        <a:rPr lang="en-US" altLang="zh-CN" dirty="0"/>
                        <a:t>50</a:t>
                      </a:r>
                      <a:endParaRPr lang="zh-CN" altLang="en-US" dirty="0"/>
                    </a:p>
                  </a:txBody>
                  <a:tcPr/>
                </a:tc>
                <a:extLst>
                  <a:ext uri="{0D108BD9-81ED-4DB2-BD59-A6C34878D82A}">
                    <a16:rowId xmlns:a16="http://schemas.microsoft.com/office/drawing/2014/main" val="2673339845"/>
                  </a:ext>
                </a:extLst>
              </a:tr>
            </a:tbl>
          </a:graphicData>
        </a:graphic>
      </p:graphicFrame>
    </p:spTree>
    <p:extLst>
      <p:ext uri="{BB962C8B-B14F-4D97-AF65-F5344CB8AC3E}">
        <p14:creationId xmlns:p14="http://schemas.microsoft.com/office/powerpoint/2010/main" val="1254892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8ECB5-FAFD-3B47-B899-E3872F6BD32F}"/>
              </a:ext>
            </a:extLst>
          </p:cNvPr>
          <p:cNvSpPr>
            <a:spLocks noGrp="1"/>
          </p:cNvSpPr>
          <p:nvPr>
            <p:ph type="title"/>
          </p:nvPr>
        </p:nvSpPr>
        <p:spPr/>
        <p:txBody>
          <a:bodyPr/>
          <a:lstStyle/>
          <a:p>
            <a:r>
              <a:rPr kumimoji="1" lang="en-US" altLang="zh-CN" dirty="0"/>
              <a:t>SDR Images by Virtual Camera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BD56016-FBCE-7A4D-AD7C-5A78C521D4F3}"/>
                  </a:ext>
                </a:extLst>
              </p:cNvPr>
              <p:cNvSpPr>
                <a:spLocks noGrp="1"/>
              </p:cNvSpPr>
              <p:nvPr>
                <p:ph idx="1"/>
              </p:nvPr>
            </p:nvSpPr>
            <p:spPr/>
            <p:txBody>
              <a:bodyPr>
                <a:normAutofit/>
              </a:bodyPr>
              <a:lstStyle/>
              <a:p>
                <a:r>
                  <a:rPr kumimoji="1" lang="en-US" altLang="zh-CN" dirty="0"/>
                  <a:t>Generate input SDR images from cropped HDR images by using a virtual camera with various camera response functions.</a:t>
                </a:r>
              </a:p>
              <a:p>
                <a:pPr lvl="1"/>
                <a:r>
                  <a:rPr kumimoji="1" lang="en-US" altLang="zh-CN" dirty="0"/>
                  <a:t> This correspond to assuming that SDR images are captured with various cameras</a:t>
                </a:r>
              </a:p>
              <a:p>
                <a:r>
                  <a:rPr kumimoji="1" lang="en-US" altLang="zh-CN" dirty="0"/>
                  <a:t> Process </a:t>
                </a:r>
              </a:p>
              <a:p>
                <a:pPr lvl="1"/>
                <a:r>
                  <a:rPr kumimoji="1" lang="en-US" altLang="zh-CN" dirty="0"/>
                  <a:t> </a:t>
                </a:r>
                <a:r>
                  <a:rPr kumimoji="1" lang="en-US" altLang="zh-CN" dirty="0">
                    <a:solidFill>
                      <a:schemeClr val="tx1"/>
                    </a:solidFill>
                  </a:rPr>
                  <a:t>Extract </a:t>
                </a:r>
                <a:r>
                  <a:rPr lang="en-US" altLang="zh-CN" dirty="0">
                    <a:solidFill>
                      <a:schemeClr val="tx1"/>
                    </a:solidFill>
                  </a:rPr>
                  <a:t>luminance component </a:t>
                </a:r>
                <a14:m>
                  <m:oMath xmlns:m="http://schemas.openxmlformats.org/officeDocument/2006/math">
                    <m:r>
                      <a:rPr lang="en-US" altLang="zh-CN" b="0" i="1" smtClean="0">
                        <a:solidFill>
                          <a:schemeClr val="tx1"/>
                        </a:solidFill>
                        <a:latin typeface="Cambria Math" panose="02040503050406030204" pitchFamily="18" charset="0"/>
                      </a:rPr>
                      <m:t>𝐸</m:t>
                    </m:r>
                  </m:oMath>
                </a14:m>
                <a:r>
                  <a:rPr lang="en-US" altLang="zh-CN" dirty="0">
                    <a:solidFill>
                      <a:schemeClr val="tx1"/>
                    </a:solidFill>
                  </a:rPr>
                  <a:t> of an HDR image</a:t>
                </a:r>
              </a:p>
              <a:p>
                <a:pPr lvl="1"/>
                <a:r>
                  <a:rPr kumimoji="1" lang="en-US" altLang="zh-CN" dirty="0">
                    <a:solidFill>
                      <a:schemeClr val="tx1"/>
                    </a:solidFill>
                  </a:rPr>
                  <a:t> Compute geometric mean of luminance E</a:t>
                </a:r>
              </a:p>
              <a:p>
                <a:pPr marL="457200" lvl="1" indent="0">
                  <a:buNone/>
                </a:pPr>
                <a14:m>
                  <m:oMathPara xmlns:m="http://schemas.openxmlformats.org/officeDocument/2006/math">
                    <m:oMathParaPr>
                      <m:jc m:val="centerGroup"/>
                    </m:oMathParaPr>
                    <m:oMath xmlns:m="http://schemas.openxmlformats.org/officeDocument/2006/math">
                      <m:r>
                        <a:rPr kumimoji="1" lang="en-US" altLang="zh-CN" b="0" i="1" smtClean="0">
                          <a:solidFill>
                            <a:schemeClr val="tx1"/>
                          </a:solidFill>
                          <a:latin typeface="Cambria Math" panose="02040503050406030204" pitchFamily="18" charset="0"/>
                        </a:rPr>
                        <m:t>𝐺</m:t>
                      </m:r>
                      <m:d>
                        <m:dPr>
                          <m:ctrlPr>
                            <a:rPr kumimoji="1" lang="en-US" altLang="zh-CN" b="0" i="1" smtClean="0">
                              <a:solidFill>
                                <a:schemeClr val="tx1"/>
                              </a:solidFill>
                              <a:latin typeface="Cambria Math" panose="02040503050406030204" pitchFamily="18" charset="0"/>
                            </a:rPr>
                          </m:ctrlPr>
                        </m:dPr>
                        <m:e>
                          <m:r>
                            <a:rPr kumimoji="1" lang="en-US" altLang="zh-CN" b="0" i="1" smtClean="0">
                              <a:solidFill>
                                <a:schemeClr val="tx1"/>
                              </a:solidFill>
                              <a:latin typeface="Cambria Math" panose="02040503050406030204" pitchFamily="18" charset="0"/>
                            </a:rPr>
                            <m:t>𝐸</m:t>
                          </m:r>
                        </m:e>
                      </m:d>
                      <m:r>
                        <a:rPr kumimoji="1" lang="en-US" altLang="zh-CN" b="0" i="1" smtClean="0">
                          <a:solidFill>
                            <a:schemeClr val="tx1"/>
                          </a:solidFill>
                          <a:latin typeface="Cambria Math" panose="02040503050406030204" pitchFamily="18" charset="0"/>
                        </a:rPr>
                        <m:t>=</m:t>
                      </m:r>
                      <m:r>
                        <m:rPr>
                          <m:sty m:val="p"/>
                        </m:rPr>
                        <a:rPr kumimoji="1" lang="en-US" altLang="zh-CN" b="0" i="0" smtClean="0">
                          <a:solidFill>
                            <a:schemeClr val="tx1"/>
                          </a:solidFill>
                          <a:latin typeface="Cambria Math" panose="02040503050406030204" pitchFamily="18" charset="0"/>
                        </a:rPr>
                        <m:t>exp</m:t>
                      </m:r>
                      <m:r>
                        <a:rPr kumimoji="1" lang="en-US" altLang="zh-CN" b="0" i="1" smtClean="0">
                          <a:solidFill>
                            <a:schemeClr val="tx1"/>
                          </a:solidFill>
                          <a:latin typeface="Cambria Math" panose="02040503050406030204" pitchFamily="18" charset="0"/>
                        </a:rPr>
                        <m:t>⁡(</m:t>
                      </m:r>
                      <m:f>
                        <m:fPr>
                          <m:ctrlPr>
                            <a:rPr kumimoji="1" lang="en-US" altLang="zh-CN" b="0" i="1" smtClean="0">
                              <a:solidFill>
                                <a:schemeClr val="tx1"/>
                              </a:solidFill>
                              <a:latin typeface="Cambria Math" panose="02040503050406030204" pitchFamily="18" charset="0"/>
                            </a:rPr>
                          </m:ctrlPr>
                        </m:fPr>
                        <m:num>
                          <m:r>
                            <a:rPr kumimoji="1" lang="en-US" altLang="zh-CN" b="0" i="1" smtClean="0">
                              <a:solidFill>
                                <a:schemeClr val="tx1"/>
                              </a:solidFill>
                              <a:latin typeface="Cambria Math" panose="02040503050406030204" pitchFamily="18" charset="0"/>
                            </a:rPr>
                            <m:t>1</m:t>
                          </m:r>
                        </m:num>
                        <m:den>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𝑃</m:t>
                          </m:r>
                          <m:r>
                            <a:rPr kumimoji="1" lang="en-US" altLang="zh-CN" b="0" i="1" smtClean="0">
                              <a:solidFill>
                                <a:schemeClr val="tx1"/>
                              </a:solidFill>
                              <a:latin typeface="Cambria Math" panose="02040503050406030204" pitchFamily="18" charset="0"/>
                            </a:rPr>
                            <m:t>|</m:t>
                          </m:r>
                        </m:den>
                      </m:f>
                      <m:nary>
                        <m:naryPr>
                          <m:chr m:val="∑"/>
                          <m:supHide m:val="on"/>
                          <m:ctrlPr>
                            <a:rPr kumimoji="1" lang="en-US" altLang="zh-CN" b="0" i="1" smtClean="0">
                              <a:solidFill>
                                <a:schemeClr val="tx1"/>
                              </a:solidFill>
                              <a:latin typeface="Cambria Math" panose="02040503050406030204" pitchFamily="18" charset="0"/>
                            </a:rPr>
                          </m:ctrlPr>
                        </m:naryPr>
                        <m:sub>
                          <m:r>
                            <m:rPr>
                              <m:brk m:alnAt="7"/>
                            </m:rP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𝑗</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ea typeface="Cambria Math" panose="02040503050406030204" pitchFamily="18" charset="0"/>
                            </a:rPr>
                            <m:t>𝑃</m:t>
                          </m:r>
                        </m:sub>
                        <m:sup/>
                        <m:e>
                          <m:r>
                            <m:rPr>
                              <m:sty m:val="p"/>
                            </m:rPr>
                            <a:rPr kumimoji="1" lang="en-US" altLang="zh-CN" b="0" i="0" smtClean="0">
                              <a:solidFill>
                                <a:schemeClr val="tx1"/>
                              </a:solidFill>
                              <a:latin typeface="Cambria Math" panose="02040503050406030204" pitchFamily="18" charset="0"/>
                            </a:rPr>
                            <m:t>log</m:t>
                          </m:r>
                          <m:r>
                            <a:rPr kumimoji="1" lang="en-US" altLang="zh-CN" b="0" i="1" smtClean="0">
                              <a:solidFill>
                                <a:schemeClr val="tx1"/>
                              </a:solidFill>
                              <a:latin typeface="Cambria Math" panose="02040503050406030204" pitchFamily="18" charset="0"/>
                            </a:rPr>
                            <m:t>⁡(</m:t>
                          </m:r>
                          <m:r>
                            <m:rPr>
                              <m:sty m:val="p"/>
                            </m:rPr>
                            <a:rPr kumimoji="1" lang="en-US" altLang="zh-CN" b="0" i="0" smtClean="0">
                              <a:solidFill>
                                <a:schemeClr val="tx1"/>
                              </a:solidFill>
                              <a:latin typeface="Cambria Math" panose="02040503050406030204" pitchFamily="18" charset="0"/>
                            </a:rPr>
                            <m:t>max</m:t>
                          </m:r>
                          <m:r>
                            <a:rPr kumimoji="1" lang="en-US" altLang="zh-CN" b="0" i="1" smtClean="0">
                              <a:solidFill>
                                <a:schemeClr val="tx1"/>
                              </a:solidFill>
                              <a:latin typeface="Cambria Math" panose="02040503050406030204" pitchFamily="18" charset="0"/>
                            </a:rPr>
                            <m:t>⁡(</m:t>
                          </m:r>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𝐸</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𝑗</m:t>
                              </m:r>
                            </m:sub>
                          </m:sSub>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ea typeface="Cambria Math" panose="02040503050406030204" pitchFamily="18" charset="0"/>
                            </a:rPr>
                            <m:t>𝜖</m:t>
                          </m:r>
                          <m:r>
                            <a:rPr kumimoji="1" lang="en-US" altLang="zh-CN" b="0" i="1" smtClean="0">
                              <a:solidFill>
                                <a:schemeClr val="tx1"/>
                              </a:solidFill>
                              <a:latin typeface="Cambria Math" panose="02040503050406030204" pitchFamily="18" charset="0"/>
                            </a:rPr>
                            <m:t>))</m:t>
                          </m:r>
                        </m:e>
                      </m:nary>
                      <m:r>
                        <a:rPr kumimoji="1" lang="en-US" altLang="zh-CN" b="0" i="1" smtClean="0">
                          <a:solidFill>
                            <a:schemeClr val="tx1"/>
                          </a:solidFill>
                          <a:latin typeface="Cambria Math" panose="02040503050406030204" pitchFamily="18" charset="0"/>
                        </a:rPr>
                        <m:t>)</m:t>
                      </m:r>
                    </m:oMath>
                  </m:oMathPara>
                </a14:m>
                <a:endParaRPr kumimoji="1" lang="en-US" altLang="zh-CN" dirty="0">
                  <a:solidFill>
                    <a:schemeClr val="tx1"/>
                  </a:solidFill>
                </a:endParaRPr>
              </a:p>
              <a:p>
                <a:pPr marL="457200" lvl="1" indent="0">
                  <a:buNone/>
                </a:pPr>
                <a:r>
                  <a:rPr kumimoji="1" lang="en-US" altLang="zh-CN" dirty="0">
                    <a:solidFill>
                      <a:schemeClr val="tx1"/>
                    </a:solidFill>
                  </a:rPr>
                  <a:t>where P is the set of all pixels and </a:t>
                </a:r>
                <a14:m>
                  <m:oMath xmlns:m="http://schemas.openxmlformats.org/officeDocument/2006/math">
                    <m:r>
                      <a:rPr kumimoji="1" lang="en-US" altLang="zh-CN" b="0" i="1" smtClean="0">
                        <a:solidFill>
                          <a:schemeClr val="tx1"/>
                        </a:solidFill>
                        <a:latin typeface="Cambria Math" panose="02040503050406030204" pitchFamily="18" charset="0"/>
                        <a:ea typeface="Cambria Math" panose="02040503050406030204" pitchFamily="18" charset="0"/>
                      </a:rPr>
                      <m:t>𝜖</m:t>
                    </m:r>
                  </m:oMath>
                </a14:m>
                <a:r>
                  <a:rPr kumimoji="1" lang="en-US" altLang="zh-CN" dirty="0">
                    <a:solidFill>
                      <a:schemeClr val="tx1"/>
                    </a:solidFill>
                  </a:rPr>
                  <a:t> is a small value to avoid singularities at </a:t>
                </a:r>
                <a14:m>
                  <m:oMath xmlns:m="http://schemas.openxmlformats.org/officeDocument/2006/math">
                    <m:sSub>
                      <m:sSubPr>
                        <m:ctrlPr>
                          <a:rPr kumimoji="1" lang="en-US" altLang="zh-CN" b="0" i="1" smtClean="0">
                            <a:solidFill>
                              <a:schemeClr val="tx1"/>
                            </a:solidFill>
                            <a:latin typeface="Cambria Math" panose="02040503050406030204" pitchFamily="18" charset="0"/>
                          </a:rPr>
                        </m:ctrlPr>
                      </m:sSubPr>
                      <m:e>
                        <m:r>
                          <a:rPr kumimoji="1" lang="en-US" altLang="zh-CN" b="0" i="1" smtClean="0">
                            <a:solidFill>
                              <a:schemeClr val="tx1"/>
                            </a:solidFill>
                            <a:latin typeface="Cambria Math" panose="02040503050406030204" pitchFamily="18" charset="0"/>
                          </a:rPr>
                          <m:t>𝐸</m:t>
                        </m:r>
                      </m:e>
                      <m:sub>
                        <m:r>
                          <a:rPr kumimoji="1" lang="en-US" altLang="zh-CN" b="0" i="1" smtClean="0">
                            <a:solidFill>
                              <a:schemeClr val="tx1"/>
                            </a:solidFill>
                            <a:latin typeface="Cambria Math" panose="02040503050406030204" pitchFamily="18" charset="0"/>
                          </a:rPr>
                          <m:t>𝑖</m:t>
                        </m:r>
                        <m:r>
                          <a:rPr kumimoji="1" lang="en-US" altLang="zh-CN" b="0" i="1" smtClean="0">
                            <a:solidFill>
                              <a:schemeClr val="tx1"/>
                            </a:solidFill>
                            <a:latin typeface="Cambria Math" panose="02040503050406030204" pitchFamily="18" charset="0"/>
                          </a:rPr>
                          <m:t>,</m:t>
                        </m:r>
                        <m:r>
                          <a:rPr kumimoji="1" lang="en-US" altLang="zh-CN" b="0" i="1" smtClean="0">
                            <a:solidFill>
                              <a:schemeClr val="tx1"/>
                            </a:solidFill>
                            <a:latin typeface="Cambria Math" panose="02040503050406030204" pitchFamily="18" charset="0"/>
                          </a:rPr>
                          <m:t>𝑗</m:t>
                        </m:r>
                      </m:sub>
                    </m:sSub>
                  </m:oMath>
                </a14:m>
                <a:r>
                  <a:rPr kumimoji="1" lang="en-US" altLang="zh-CN" dirty="0">
                    <a:solidFill>
                      <a:schemeClr val="tx1"/>
                    </a:solidFill>
                  </a:rPr>
                  <a:t>=0. </a:t>
                </a:r>
              </a:p>
              <a:p>
                <a:pPr marL="0" indent="0">
                  <a:buNone/>
                </a:pPr>
                <a:r>
                  <a:rPr kumimoji="1" lang="en-US" altLang="zh-CN" dirty="0"/>
                  <a:t>    </a:t>
                </a:r>
              </a:p>
            </p:txBody>
          </p:sp>
        </mc:Choice>
        <mc:Fallback xmlns="">
          <p:sp>
            <p:nvSpPr>
              <p:cNvPr id="3" name="内容占位符 2">
                <a:extLst>
                  <a:ext uri="{FF2B5EF4-FFF2-40B4-BE49-F238E27FC236}">
                    <a16:creationId xmlns:a16="http://schemas.microsoft.com/office/drawing/2014/main" id="{ABD56016-FBCE-7A4D-AD7C-5A78C521D4F3}"/>
                  </a:ext>
                </a:extLst>
              </p:cNvPr>
              <p:cNvSpPr>
                <a:spLocks noGrp="1" noRot="1" noChangeAspect="1" noMove="1" noResize="1" noEditPoints="1" noAdjustHandles="1" noChangeArrowheads="1" noChangeShapeType="1" noTextEdit="1"/>
              </p:cNvSpPr>
              <p:nvPr>
                <p:ph idx="1"/>
              </p:nvPr>
            </p:nvSpPr>
            <p:spPr>
              <a:blipFill>
                <a:blip r:embed="rId2"/>
                <a:stretch>
                  <a:fillRect l="-676" t="-1970"/>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24C77A73-8D6A-424D-8BDE-83A106D9F557}"/>
              </a:ext>
            </a:extLst>
          </p:cNvPr>
          <p:cNvSpPr>
            <a:spLocks noGrp="1"/>
          </p:cNvSpPr>
          <p:nvPr>
            <p:ph type="sldNum" sz="quarter" idx="12"/>
          </p:nvPr>
        </p:nvSpPr>
        <p:spPr/>
        <p:txBody>
          <a:bodyPr>
            <a:normAutofit/>
          </a:bodyPr>
          <a:lstStyle/>
          <a:p>
            <a:fld id="{DC355B50-BB11-421F-A311-86914B605882}" type="slidenum">
              <a:rPr lang="en-CA" smtClean="0"/>
              <a:t>12</a:t>
            </a:fld>
            <a:endParaRPr lang="en-CA"/>
          </a:p>
        </p:txBody>
      </p:sp>
    </p:spTree>
    <p:extLst>
      <p:ext uri="{BB962C8B-B14F-4D97-AF65-F5344CB8AC3E}">
        <p14:creationId xmlns:p14="http://schemas.microsoft.com/office/powerpoint/2010/main" val="808973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372F5-C0A9-6644-B5B8-99ACC504F4AB}"/>
              </a:ext>
            </a:extLst>
          </p:cNvPr>
          <p:cNvSpPr>
            <a:spLocks noGrp="1"/>
          </p:cNvSpPr>
          <p:nvPr>
            <p:ph type="title"/>
          </p:nvPr>
        </p:nvSpPr>
        <p:spPr/>
        <p:txBody>
          <a:bodyPr/>
          <a:lstStyle/>
          <a:p>
            <a:r>
              <a:rPr kumimoji="1" lang="en-US" altLang="zh-CN" dirty="0"/>
              <a:t>SDR Images by Virtual Camera </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DF0704-6581-3148-9818-CAD4ADD038E0}"/>
                  </a:ext>
                </a:extLst>
              </p:cNvPr>
              <p:cNvSpPr>
                <a:spLocks noGrp="1"/>
              </p:cNvSpPr>
              <p:nvPr>
                <p:ph idx="1"/>
              </p:nvPr>
            </p:nvSpPr>
            <p:spPr>
              <a:xfrm>
                <a:off x="838200" y="1594022"/>
                <a:ext cx="10515600" cy="5103340"/>
              </a:xfrm>
            </p:spPr>
            <p:txBody>
              <a:bodyPr>
                <a:normAutofit/>
              </a:bodyPr>
              <a:lstStyle/>
              <a:p>
                <a:r>
                  <a:rPr kumimoji="1" lang="en-US" altLang="zh-CN" dirty="0"/>
                  <a:t>Process</a:t>
                </a:r>
              </a:p>
              <a:p>
                <a:pPr lvl="1"/>
                <a:r>
                  <a:rPr kumimoji="1" lang="en-US" altLang="zh-CN" dirty="0"/>
                  <a:t> Compute shutter speed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oMath>
                </a14:m>
                <a:endParaRPr kumimoji="1" lang="en-US" altLang="zh-CN" b="0" i="1" dirty="0">
                  <a:latin typeface="Cambria Math" panose="02040503050406030204" pitchFamily="18" charset="0"/>
                  <a:ea typeface="Cambria Math" panose="02040503050406030204" pitchFamily="18" charset="0"/>
                </a:endParaRPr>
              </a:p>
              <a:p>
                <a:pPr marL="457200" lvl="1" indent="0" algn="ctr">
                  <a:buNone/>
                </a:pPr>
                <a14:m>
                  <m:oMath xmlns:m="http://schemas.openxmlformats.org/officeDocument/2006/math">
                    <m:r>
                      <a:rPr kumimoji="1" lang="zh-CN" altLang="en-US" i="1" smtClean="0">
                        <a:latin typeface="Cambria Math" panose="02040503050406030204" pitchFamily="18" charset="0"/>
                      </a:rPr>
                      <m:t>∆</m:t>
                    </m:r>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2</m:t>
                        </m:r>
                      </m:e>
                      <m:sup>
                        <m:r>
                          <a:rPr kumimoji="1" lang="en-US" altLang="zh-CN" b="0" i="1" smtClean="0">
                            <a:latin typeface="Cambria Math" panose="02040503050406030204" pitchFamily="18" charset="0"/>
                          </a:rPr>
                          <m:t>𝑣</m:t>
                        </m:r>
                      </m:sup>
                    </m:sSup>
                  </m:oMath>
                </a14:m>
                <a:r>
                  <a:rPr kumimoji="1" lang="en-US" altLang="zh-CN" dirty="0"/>
                  <a:t>/G(E)</a:t>
                </a:r>
              </a:p>
              <a:p>
                <a:pPr marL="457200" lvl="1" indent="0" algn="just">
                  <a:buNone/>
                </a:pPr>
                <a:r>
                  <a:rPr kumimoji="1" lang="en-US" altLang="zh-CN" dirty="0"/>
                  <a:t>where a = 0.18 determines brightness of SDR image and </a:t>
                </a:r>
                <a14:m>
                  <m:oMath xmlns:m="http://schemas.openxmlformats.org/officeDocument/2006/math">
                    <m:r>
                      <a:rPr kumimoji="1" lang="en-US" altLang="zh-CN" i="1">
                        <a:latin typeface="Cambria Math" panose="02040503050406030204" pitchFamily="18" charset="0"/>
                      </a:rPr>
                      <m:t>𝑣</m:t>
                    </m:r>
                  </m:oMath>
                </a14:m>
                <a:r>
                  <a:rPr kumimoji="1" lang="en-US" altLang="zh-CN" dirty="0"/>
                  <a:t> is a uniform random number in range [-4,4]</a:t>
                </a:r>
              </a:p>
              <a:p>
                <a:pPr lvl="1"/>
                <a:r>
                  <a:rPr kumimoji="1" lang="en-US" altLang="zh-CN" dirty="0"/>
                  <a:t> Compute exposure X from luminance E</a:t>
                </a:r>
              </a:p>
              <a:p>
                <a:pPr marL="457200" lvl="1" indent="0" algn="ctr">
                  <a:buNone/>
                </a:pPr>
                <a14:m>
                  <m:oMathPara xmlns:m="http://schemas.openxmlformats.org/officeDocument/2006/math">
                    <m:oMathParaPr>
                      <m:jc m:val="center"/>
                    </m:oMathParaPr>
                    <m:oMath xmlns:m="http://schemas.openxmlformats.org/officeDocument/2006/math">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𝑡</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oMath>
                  </m:oMathPara>
                </a14:m>
                <a:endParaRPr kumimoji="1" lang="en-US" altLang="zh-CN" dirty="0"/>
              </a:p>
              <a:p>
                <a:pPr lvl="1"/>
                <a:r>
                  <a:rPr kumimoji="1" lang="en-US" altLang="zh-CN" dirty="0"/>
                  <a:t> Generate luminance of an input SDR image from X by a virtual camera </a:t>
                </a:r>
                <a14:m>
                  <m:oMath xmlns:m="http://schemas.openxmlformats.org/officeDocument/2006/math">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𝑓</m:t>
                        </m:r>
                      </m:e>
                    </m:acc>
                  </m:oMath>
                </a14:m>
                <a:endParaRPr kumimoji="1" lang="en-US" altLang="zh-CN" dirty="0"/>
              </a:p>
              <a:p>
                <a:pPr marL="457200" lvl="1" indent="0" algn="ctr">
                  <a:buNone/>
                </a:pPr>
                <a14:m>
                  <m:oMathPara xmlns:m="http://schemas.openxmlformats.org/officeDocument/2006/math">
                    <m:oMathParaPr>
                      <m:jc m:val="center"/>
                    </m:oMathParaPr>
                    <m:oMath xmlns:m="http://schemas.openxmlformats.org/officeDocument/2006/math">
                      <m:r>
                        <a:rPr kumimoji="1" lang="en-US" altLang="zh-CN" b="0" i="1" smtClean="0">
                          <a:latin typeface="Cambria Math" panose="02040503050406030204" pitchFamily="18" charset="0"/>
                        </a:rPr>
                        <m:t>𝑥</m:t>
                      </m:r>
                      <m:r>
                        <a:rPr kumimoji="1" lang="en-US" altLang="zh-CN" b="0" i="1" smtClean="0">
                          <a:latin typeface="Cambria Math" panose="02040503050406030204" pitchFamily="18" charset="0"/>
                        </a:rPr>
                        <m:t>=</m:t>
                      </m:r>
                      <m:acc>
                        <m:accPr>
                          <m:chr m:val="̃"/>
                          <m:ctrlPr>
                            <a:rPr kumimoji="1" lang="en-US" altLang="zh-CN" b="0" i="1" smtClean="0">
                              <a:latin typeface="Cambria Math" panose="02040503050406030204" pitchFamily="18" charset="0"/>
                            </a:rPr>
                          </m:ctrlPr>
                        </m:accPr>
                        <m:e>
                          <m:r>
                            <a:rPr kumimoji="1" lang="en-US" altLang="zh-CN" b="0" i="1" smtClean="0">
                              <a:latin typeface="Cambria Math" panose="02040503050406030204" pitchFamily="18" charset="0"/>
                            </a:rPr>
                            <m:t>𝑓</m:t>
                          </m:r>
                        </m:e>
                      </m:acc>
                      <m:r>
                        <a:rPr kumimoji="1" lang="en-US" altLang="zh-CN" b="0" i="1" smtClean="0">
                          <a:latin typeface="Cambria Math" panose="02040503050406030204" pitchFamily="18"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min</m:t>
                          </m:r>
                        </m:fName>
                        <m:e>
                          <m:d>
                            <m:dPr>
                              <m:ctrlPr>
                                <a:rPr kumimoji="1" lang="en-US" altLang="zh-CN" b="0" i="1" smtClean="0">
                                  <a:latin typeface="Cambria Math" panose="02040503050406030204" pitchFamily="18" charset="0"/>
                                </a:rPr>
                              </m:ctrlPr>
                            </m:dPr>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𝑛</m:t>
                                  </m:r>
                                </m:e>
                              </m:d>
                              <m:f>
                                <m:fPr>
                                  <m:ctrlPr>
                                    <a:rPr kumimoji="1" lang="en-US" altLang="zh-CN" i="1" dirty="0" smtClean="0">
                                      <a:latin typeface="Cambria Math" panose="02040503050406030204" pitchFamily="18" charset="0"/>
                                    </a:rPr>
                                  </m:ctrlPr>
                                </m:fPr>
                                <m:num>
                                  <m:sSup>
                                    <m:sSupPr>
                                      <m:ctrlPr>
                                        <a:rPr kumimoji="1" lang="en-US" altLang="zh-CN" i="1" dirty="0" smtClean="0">
                                          <a:latin typeface="Cambria Math" panose="02040503050406030204" pitchFamily="18" charset="0"/>
                                        </a:rPr>
                                      </m:ctrlPr>
                                    </m:sSupPr>
                                    <m:e>
                                      <m:r>
                                        <a:rPr kumimoji="1" lang="en-US" altLang="zh-CN" b="0" i="1" dirty="0" smtClean="0">
                                          <a:latin typeface="Cambria Math" panose="02040503050406030204" pitchFamily="18" charset="0"/>
                                        </a:rPr>
                                        <m:t>𝑋</m:t>
                                      </m:r>
                                    </m:e>
                                    <m:sup>
                                      <m:r>
                                        <a:rPr kumimoji="1" lang="en-US" altLang="zh-CN" b="0" i="1" dirty="0" smtClean="0">
                                          <a:latin typeface="Cambria Math" panose="02040503050406030204" pitchFamily="18" charset="0"/>
                                        </a:rPr>
                                        <m:t>𝑦</m:t>
                                      </m:r>
                                    </m:sup>
                                  </m:sSup>
                                </m:num>
                                <m:den>
                                  <m:sSup>
                                    <m:sSupPr>
                                      <m:ctrlPr>
                                        <a:rPr kumimoji="1" lang="en-US" altLang="zh-CN" i="1" dirty="0" smtClean="0">
                                          <a:latin typeface="Cambria Math" panose="02040503050406030204" pitchFamily="18" charset="0"/>
                                        </a:rPr>
                                      </m:ctrlPr>
                                    </m:sSupPr>
                                    <m:e>
                                      <m:r>
                                        <a:rPr kumimoji="1" lang="en-US" altLang="zh-CN" b="0" i="1" dirty="0" smtClean="0">
                                          <a:latin typeface="Cambria Math" panose="02040503050406030204" pitchFamily="18" charset="0"/>
                                        </a:rPr>
                                        <m:t>𝑋</m:t>
                                      </m:r>
                                    </m:e>
                                    <m:sup>
                                      <m:r>
                                        <a:rPr kumimoji="1" lang="en-US" altLang="zh-CN" b="0" i="1" dirty="0" smtClean="0">
                                          <a:latin typeface="Cambria Math" panose="02040503050406030204" pitchFamily="18" charset="0"/>
                                        </a:rPr>
                                        <m:t>𝑦</m:t>
                                      </m:r>
                                    </m:sup>
                                  </m:sSup>
                                  <m:r>
                                    <a:rPr kumimoji="1" lang="en-US" altLang="zh-CN" b="0" i="1" dirty="0" smtClean="0">
                                      <a:latin typeface="Cambria Math" panose="02040503050406030204" pitchFamily="18" charset="0"/>
                                    </a:rPr>
                                    <m:t>+1</m:t>
                                  </m:r>
                                </m:den>
                              </m:f>
                              <m:r>
                                <a:rPr kumimoji="1" lang="en-US" altLang="zh-CN" b="0" i="1" dirty="0" smtClean="0">
                                  <a:latin typeface="Cambria Math" panose="02040503050406030204" pitchFamily="18" charset="0"/>
                                </a:rPr>
                                <m:t>,1</m:t>
                              </m:r>
                            </m:e>
                          </m:d>
                        </m:e>
                      </m:func>
                    </m:oMath>
                  </m:oMathPara>
                </a14:m>
                <a:endParaRPr kumimoji="1" lang="en-US" altLang="zh-CN" b="0" dirty="0"/>
              </a:p>
              <a:p>
                <a:pPr marL="457200" lvl="1" indent="0">
                  <a:buNone/>
                </a:pPr>
                <a:r>
                  <a:rPr kumimoji="1" lang="en-US" altLang="zh-CN" dirty="0"/>
                  <a:t>where n and y are random numbers following normal distribution, n has a mean of 0.6 and variance 0.1, y has a mean of 0.9 and variance 0.1</a:t>
                </a:r>
              </a:p>
              <a:p>
                <a:pPr marL="457200" lvl="1" indent="0">
                  <a:buNone/>
                </a:pPr>
                <a:endParaRPr kumimoji="1" lang="en-US" altLang="zh-CN" dirty="0"/>
              </a:p>
              <a:p>
                <a:pPr marL="457200" lvl="1" indent="0">
                  <a:buNone/>
                </a:pPr>
                <a:endParaRPr kumimoji="1" lang="en-US" altLang="zh-CN" dirty="0"/>
              </a:p>
              <a:p>
                <a:pPr marL="457200" lvl="1" indent="0">
                  <a:buNone/>
                </a:pPr>
                <a:endParaRPr kumimoji="1" lang="zh-CN" altLang="en-US" dirty="0"/>
              </a:p>
            </p:txBody>
          </p:sp>
        </mc:Choice>
        <mc:Fallback xmlns="">
          <p:sp>
            <p:nvSpPr>
              <p:cNvPr id="3" name="内容占位符 2">
                <a:extLst>
                  <a:ext uri="{FF2B5EF4-FFF2-40B4-BE49-F238E27FC236}">
                    <a16:creationId xmlns:a16="http://schemas.microsoft.com/office/drawing/2014/main" id="{5CDF0704-6581-3148-9818-CAD4ADD038E0}"/>
                  </a:ext>
                </a:extLst>
              </p:cNvPr>
              <p:cNvSpPr>
                <a:spLocks noGrp="1" noRot="1" noChangeAspect="1" noMove="1" noResize="1" noEditPoints="1" noAdjustHandles="1" noChangeArrowheads="1" noChangeShapeType="1" noTextEdit="1"/>
              </p:cNvSpPr>
              <p:nvPr>
                <p:ph idx="1"/>
              </p:nvPr>
            </p:nvSpPr>
            <p:spPr>
              <a:xfrm>
                <a:off x="838200" y="1594022"/>
                <a:ext cx="10515600" cy="5103340"/>
              </a:xfrm>
              <a:blipFill>
                <a:blip r:embed="rId2"/>
                <a:stretch>
                  <a:fillRect l="-696" t="-1432" r="-580"/>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2942367F-59F0-4192-94AE-4BEB6CF12FF1}"/>
              </a:ext>
            </a:extLst>
          </p:cNvPr>
          <p:cNvSpPr>
            <a:spLocks noGrp="1"/>
          </p:cNvSpPr>
          <p:nvPr>
            <p:ph type="sldNum" sz="quarter" idx="12"/>
          </p:nvPr>
        </p:nvSpPr>
        <p:spPr/>
        <p:txBody>
          <a:bodyPr>
            <a:normAutofit/>
          </a:bodyPr>
          <a:lstStyle/>
          <a:p>
            <a:fld id="{DC355B50-BB11-421F-A311-86914B605882}" type="slidenum">
              <a:rPr lang="en-CA" smtClean="0"/>
              <a:t>13</a:t>
            </a:fld>
            <a:endParaRPr lang="en-CA"/>
          </a:p>
        </p:txBody>
      </p:sp>
    </p:spTree>
    <p:extLst>
      <p:ext uri="{BB962C8B-B14F-4D97-AF65-F5344CB8AC3E}">
        <p14:creationId xmlns:p14="http://schemas.microsoft.com/office/powerpoint/2010/main" val="63102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98590-0344-0641-AE1F-06300AD51583}"/>
              </a:ext>
            </a:extLst>
          </p:cNvPr>
          <p:cNvSpPr>
            <a:spLocks noGrp="1"/>
          </p:cNvSpPr>
          <p:nvPr>
            <p:ph type="title"/>
          </p:nvPr>
        </p:nvSpPr>
        <p:spPr/>
        <p:txBody>
          <a:bodyPr/>
          <a:lstStyle/>
          <a:p>
            <a:r>
              <a:rPr kumimoji="1" lang="en-US" altLang="zh-CN" dirty="0"/>
              <a:t>SDR Images by Virtual Camera </a:t>
            </a:r>
            <a:endParaRPr kumimoji="1" lang="zh-CN" altLang="en-US" dirty="0"/>
          </a:p>
        </p:txBody>
      </p:sp>
      <p:sp>
        <p:nvSpPr>
          <p:cNvPr id="3" name="内容占位符 2">
            <a:extLst>
              <a:ext uri="{FF2B5EF4-FFF2-40B4-BE49-F238E27FC236}">
                <a16:creationId xmlns:a16="http://schemas.microsoft.com/office/drawing/2014/main" id="{5B70C250-0C93-914F-A1E2-93C911F684F9}"/>
              </a:ext>
            </a:extLst>
          </p:cNvPr>
          <p:cNvSpPr>
            <a:spLocks noGrp="1"/>
          </p:cNvSpPr>
          <p:nvPr>
            <p:ph idx="1"/>
          </p:nvPr>
        </p:nvSpPr>
        <p:spPr/>
        <p:txBody>
          <a:bodyPr/>
          <a:lstStyle/>
          <a:p>
            <a:r>
              <a:rPr kumimoji="1" lang="en-US" altLang="zh-CN" dirty="0"/>
              <a:t>Process</a:t>
            </a:r>
          </a:p>
          <a:p>
            <a:pPr lvl="1"/>
            <a:r>
              <a:rPr kumimoji="1" lang="en-US" altLang="zh-CN" dirty="0"/>
              <a:t>Generate SDR image by multiplying the luminance ratio of the SDR and HDR images by the RGB color channel of the HDR image. </a:t>
            </a:r>
          </a:p>
          <a:p>
            <a:r>
              <a:rPr kumimoji="1" lang="en-US" altLang="zh-CN" dirty="0"/>
              <a:t>SDR images generated by virtual camera</a:t>
            </a:r>
          </a:p>
          <a:p>
            <a:pPr marL="0" indent="0">
              <a:buNone/>
            </a:pPr>
            <a:endParaRPr kumimoji="1" lang="zh-CN" altLang="en-US" dirty="0"/>
          </a:p>
        </p:txBody>
      </p:sp>
      <p:sp>
        <p:nvSpPr>
          <p:cNvPr id="4" name="Slide Number Placeholder 3">
            <a:extLst>
              <a:ext uri="{FF2B5EF4-FFF2-40B4-BE49-F238E27FC236}">
                <a16:creationId xmlns:a16="http://schemas.microsoft.com/office/drawing/2014/main" id="{83E32948-A34E-4CFD-8693-420175F70FA3}"/>
              </a:ext>
            </a:extLst>
          </p:cNvPr>
          <p:cNvSpPr>
            <a:spLocks noGrp="1"/>
          </p:cNvSpPr>
          <p:nvPr>
            <p:ph type="sldNum" sz="quarter" idx="12"/>
          </p:nvPr>
        </p:nvSpPr>
        <p:spPr/>
        <p:txBody>
          <a:bodyPr>
            <a:normAutofit/>
          </a:bodyPr>
          <a:lstStyle/>
          <a:p>
            <a:fld id="{DC355B50-BB11-421F-A311-86914B605882}" type="slidenum">
              <a:rPr lang="en-CA" smtClean="0"/>
              <a:t>14</a:t>
            </a:fld>
            <a:endParaRPr lang="en-CA"/>
          </a:p>
        </p:txBody>
      </p:sp>
      <p:pic>
        <p:nvPicPr>
          <p:cNvPr id="10" name="图片 9">
            <a:extLst>
              <a:ext uri="{FF2B5EF4-FFF2-40B4-BE49-F238E27FC236}">
                <a16:creationId xmlns:a16="http://schemas.microsoft.com/office/drawing/2014/main" id="{49D11325-B9D2-2944-B11B-3DF79C9F8F42}"/>
              </a:ext>
            </a:extLst>
          </p:cNvPr>
          <p:cNvPicPr>
            <a:picLocks noChangeAspect="1"/>
          </p:cNvPicPr>
          <p:nvPr/>
        </p:nvPicPr>
        <p:blipFill>
          <a:blip r:embed="rId2"/>
          <a:stretch>
            <a:fillRect/>
          </a:stretch>
        </p:blipFill>
        <p:spPr>
          <a:xfrm>
            <a:off x="1307068" y="3694670"/>
            <a:ext cx="3251200" cy="2916196"/>
          </a:xfrm>
          <a:prstGeom prst="rect">
            <a:avLst/>
          </a:prstGeom>
        </p:spPr>
      </p:pic>
      <p:pic>
        <p:nvPicPr>
          <p:cNvPr id="11" name="图片 10">
            <a:extLst>
              <a:ext uri="{FF2B5EF4-FFF2-40B4-BE49-F238E27FC236}">
                <a16:creationId xmlns:a16="http://schemas.microsoft.com/office/drawing/2014/main" id="{758C8E98-1BF5-C449-9E19-123AEE8CF43C}"/>
              </a:ext>
            </a:extLst>
          </p:cNvPr>
          <p:cNvPicPr>
            <a:picLocks noChangeAspect="1"/>
          </p:cNvPicPr>
          <p:nvPr/>
        </p:nvPicPr>
        <p:blipFill>
          <a:blip r:embed="rId3"/>
          <a:stretch>
            <a:fillRect/>
          </a:stretch>
        </p:blipFill>
        <p:spPr>
          <a:xfrm>
            <a:off x="4761460" y="3694670"/>
            <a:ext cx="3251200" cy="2916196"/>
          </a:xfrm>
          <a:prstGeom prst="rect">
            <a:avLst/>
          </a:prstGeom>
        </p:spPr>
      </p:pic>
      <p:pic>
        <p:nvPicPr>
          <p:cNvPr id="12" name="图片 11">
            <a:extLst>
              <a:ext uri="{FF2B5EF4-FFF2-40B4-BE49-F238E27FC236}">
                <a16:creationId xmlns:a16="http://schemas.microsoft.com/office/drawing/2014/main" id="{94C8CD0A-F271-FF4D-ABFB-3F7009FB8F26}"/>
              </a:ext>
            </a:extLst>
          </p:cNvPr>
          <p:cNvPicPr>
            <a:picLocks noChangeAspect="1"/>
          </p:cNvPicPr>
          <p:nvPr/>
        </p:nvPicPr>
        <p:blipFill>
          <a:blip r:embed="rId4"/>
          <a:stretch>
            <a:fillRect/>
          </a:stretch>
        </p:blipFill>
        <p:spPr>
          <a:xfrm>
            <a:off x="8233226" y="3694670"/>
            <a:ext cx="3251200" cy="2916196"/>
          </a:xfrm>
          <a:prstGeom prst="rect">
            <a:avLst/>
          </a:prstGeom>
        </p:spPr>
      </p:pic>
    </p:spTree>
    <p:extLst>
      <p:ext uri="{BB962C8B-B14F-4D97-AF65-F5344CB8AC3E}">
        <p14:creationId xmlns:p14="http://schemas.microsoft.com/office/powerpoint/2010/main" val="1112077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68CC0-EF61-A74A-BA4F-0B2F96E13B41}"/>
              </a:ext>
            </a:extLst>
          </p:cNvPr>
          <p:cNvSpPr>
            <a:spLocks noGrp="1"/>
          </p:cNvSpPr>
          <p:nvPr>
            <p:ph type="title"/>
          </p:nvPr>
        </p:nvSpPr>
        <p:spPr/>
        <p:txBody>
          <a:bodyPr>
            <a:normAutofit/>
          </a:bodyPr>
          <a:lstStyle/>
          <a:p>
            <a:r>
              <a:rPr kumimoji="1" lang="en-US" altLang="zh-CN" dirty="0"/>
              <a:t>SDR Images by Reinhard Global Operator</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CC7F454-10FA-E049-B18E-FFE6872C7A4C}"/>
                  </a:ext>
                </a:extLst>
              </p:cNvPr>
              <p:cNvSpPr>
                <a:spLocks noGrp="1"/>
              </p:cNvSpPr>
              <p:nvPr>
                <p:ph idx="1"/>
              </p:nvPr>
            </p:nvSpPr>
            <p:spPr/>
            <p:txBody>
              <a:bodyPr>
                <a:normAutofit/>
              </a:bodyPr>
              <a:lstStyle/>
              <a:p>
                <a:r>
                  <a:rPr kumimoji="1" lang="en-US" altLang="zh-CN" sz="2400" dirty="0"/>
                  <a:t>Generate target SDR images from cropped HDR images by using Reinhard global operator.</a:t>
                </a:r>
              </a:p>
              <a:p>
                <a:pPr marL="0" indent="0">
                  <a:buNone/>
                </a:pPr>
                <a:endParaRPr kumimoji="1" lang="en-US" altLang="zh-CN" sz="2400" dirty="0"/>
              </a:p>
              <a:p>
                <a:r>
                  <a:rPr kumimoji="1" lang="en-US" altLang="zh-CN" sz="2400" dirty="0"/>
                  <a:t> Process</a:t>
                </a:r>
              </a:p>
              <a:p>
                <a:pPr lvl="1"/>
                <a:r>
                  <a:rPr kumimoji="1" lang="en-US" altLang="zh-CN" dirty="0"/>
                  <a:t>Extract</a:t>
                </a:r>
                <a:r>
                  <a:rPr lang="en-US" altLang="zh-CN" dirty="0"/>
                  <a:t> luminance component </a:t>
                </a:r>
                <a14:m>
                  <m:oMath xmlns:m="http://schemas.openxmlformats.org/officeDocument/2006/math">
                    <m:r>
                      <a:rPr lang="en-US" altLang="zh-CN" i="1">
                        <a:latin typeface="Cambria Math" panose="02040503050406030204" pitchFamily="18" charset="0"/>
                      </a:rPr>
                      <m:t>𝐸</m:t>
                    </m:r>
                  </m:oMath>
                </a14:m>
                <a:r>
                  <a:rPr lang="en-US" altLang="zh-CN" dirty="0"/>
                  <a:t> of an HDR image</a:t>
                </a:r>
              </a:p>
              <a:p>
                <a:pPr lvl="1"/>
                <a:r>
                  <a:rPr kumimoji="1" lang="en-US" altLang="zh-CN" dirty="0"/>
                  <a:t>Compute geometric mean of luminance E</a:t>
                </a:r>
              </a:p>
              <a:p>
                <a:pPr marL="457200" lvl="1" indent="0">
                  <a:buNone/>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𝐺</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𝐸</m:t>
                          </m:r>
                        </m:e>
                      </m:d>
                      <m:r>
                        <a:rPr kumimoji="1" lang="en-US" altLang="zh-CN" i="1">
                          <a:latin typeface="Cambria Math" panose="02040503050406030204" pitchFamily="18" charset="0"/>
                        </a:rPr>
                        <m:t>=</m:t>
                      </m:r>
                      <m:r>
                        <m:rPr>
                          <m:sty m:val="p"/>
                        </m:rPr>
                        <a:rPr kumimoji="1" lang="en-US" altLang="zh-CN">
                          <a:latin typeface="Cambria Math" panose="02040503050406030204" pitchFamily="18" charset="0"/>
                        </a:rPr>
                        <m:t>exp</m:t>
                      </m:r>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1</m:t>
                          </m:r>
                        </m:num>
                        <m:den>
                          <m:r>
                            <a:rPr kumimoji="1" lang="en-US" altLang="zh-CN" i="1">
                              <a:latin typeface="Cambria Math" panose="02040503050406030204" pitchFamily="18" charset="0"/>
                            </a:rPr>
                            <m:t>|</m:t>
                          </m:r>
                          <m:r>
                            <a:rPr kumimoji="1" lang="en-US" altLang="zh-CN" i="1">
                              <a:latin typeface="Cambria Math" panose="02040503050406030204" pitchFamily="18" charset="0"/>
                            </a:rPr>
                            <m:t>𝑃</m:t>
                          </m:r>
                          <m:r>
                            <a:rPr kumimoji="1" lang="en-US" altLang="zh-CN" i="1">
                              <a:latin typeface="Cambria Math" panose="02040503050406030204" pitchFamily="18" charset="0"/>
                            </a:rPr>
                            <m:t>|</m:t>
                          </m:r>
                        </m:den>
                      </m:f>
                      <m:nary>
                        <m:naryPr>
                          <m:chr m:val="∑"/>
                          <m:supHide m:val="on"/>
                          <m:ctrlPr>
                            <a:rPr kumimoji="1" lang="en-US" altLang="zh-CN" i="1">
                              <a:latin typeface="Cambria Math" panose="02040503050406030204" pitchFamily="18" charset="0"/>
                            </a:rPr>
                          </m:ctrlPr>
                        </m:naryPr>
                        <m:sub>
                          <m:r>
                            <m:rPr>
                              <m:brk m:alnAt="7"/>
                            </m:rPr>
                            <a:rPr kumimoji="1" lang="en-US" altLang="zh-CN" i="1">
                              <a:latin typeface="Cambria Math" panose="02040503050406030204" pitchFamily="18" charset="0"/>
                            </a:rPr>
                            <m:t>(</m:t>
                          </m:r>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𝑗</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𝑃</m:t>
                          </m:r>
                        </m:sub>
                        <m:sup/>
                        <m:e>
                          <m:r>
                            <m:rPr>
                              <m:sty m:val="p"/>
                            </m:rPr>
                            <a:rPr kumimoji="1" lang="en-US" altLang="zh-CN">
                              <a:latin typeface="Cambria Math" panose="02040503050406030204" pitchFamily="18" charset="0"/>
                            </a:rPr>
                            <m:t>log</m:t>
                          </m:r>
                          <m:r>
                            <a:rPr kumimoji="1" lang="en-US" altLang="zh-CN" i="1">
                              <a:latin typeface="Cambria Math" panose="02040503050406030204" pitchFamily="18" charset="0"/>
                            </a:rPr>
                            <m:t>⁡(</m:t>
                          </m:r>
                          <m:r>
                            <m:rPr>
                              <m:sty m:val="p"/>
                            </m:rPr>
                            <a:rPr kumimoji="1" lang="en-US" altLang="zh-CN">
                              <a:latin typeface="Cambria Math" panose="02040503050406030204" pitchFamily="18" charset="0"/>
                            </a:rPr>
                            <m:t>max</m:t>
                          </m:r>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𝐸</m:t>
                              </m:r>
                            </m:e>
                            <m:sub>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𝑗</m:t>
                              </m:r>
                            </m:sub>
                          </m:sSub>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𝜖</m:t>
                          </m:r>
                          <m:r>
                            <a:rPr kumimoji="1" lang="en-US" altLang="zh-CN" i="1">
                              <a:latin typeface="Cambria Math" panose="02040503050406030204" pitchFamily="18" charset="0"/>
                            </a:rPr>
                            <m:t>))</m:t>
                          </m:r>
                        </m:e>
                      </m:nary>
                      <m:r>
                        <a:rPr kumimoji="1" lang="en-US" altLang="zh-CN" i="1">
                          <a:latin typeface="Cambria Math" panose="02040503050406030204" pitchFamily="18" charset="0"/>
                        </a:rPr>
                        <m:t>)</m:t>
                      </m:r>
                    </m:oMath>
                  </m:oMathPara>
                </a14:m>
                <a:endParaRPr kumimoji="1" lang="en-US" altLang="zh-CN" dirty="0"/>
              </a:p>
              <a:p>
                <a:pPr marL="457200" lvl="1" indent="0">
                  <a:buNone/>
                </a:pPr>
                <a:r>
                  <a:rPr kumimoji="1" lang="en-US" altLang="zh-CN" dirty="0"/>
                  <a:t>where P is the set of all pixels and </a:t>
                </a:r>
                <a14:m>
                  <m:oMath xmlns:m="http://schemas.openxmlformats.org/officeDocument/2006/math">
                    <m:r>
                      <a:rPr kumimoji="1" lang="en-US" altLang="zh-CN" i="1">
                        <a:latin typeface="Cambria Math" panose="02040503050406030204" pitchFamily="18" charset="0"/>
                        <a:ea typeface="Cambria Math" panose="02040503050406030204" pitchFamily="18" charset="0"/>
                      </a:rPr>
                      <m:t>𝜖</m:t>
                    </m:r>
                  </m:oMath>
                </a14:m>
                <a:r>
                  <a:rPr kumimoji="1" lang="en-US" altLang="zh-CN" dirty="0"/>
                  <a:t> is a small value to avoid singularities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𝐸</m:t>
                        </m:r>
                      </m:e>
                      <m:sub>
                        <m:r>
                          <a:rPr kumimoji="1" lang="en-US" altLang="zh-CN" i="1">
                            <a:latin typeface="Cambria Math" panose="02040503050406030204" pitchFamily="18" charset="0"/>
                          </a:rPr>
                          <m:t>𝑖</m:t>
                        </m:r>
                        <m:r>
                          <a:rPr kumimoji="1" lang="en-US" altLang="zh-CN" i="1">
                            <a:latin typeface="Cambria Math" panose="02040503050406030204" pitchFamily="18" charset="0"/>
                          </a:rPr>
                          <m:t>,</m:t>
                        </m:r>
                        <m:r>
                          <a:rPr kumimoji="1" lang="en-US" altLang="zh-CN" i="1">
                            <a:latin typeface="Cambria Math" panose="02040503050406030204" pitchFamily="18" charset="0"/>
                          </a:rPr>
                          <m:t>𝑗</m:t>
                        </m:r>
                      </m:sub>
                    </m:sSub>
                  </m:oMath>
                </a14:m>
                <a:r>
                  <a:rPr kumimoji="1" lang="en-US" altLang="zh-CN" dirty="0"/>
                  <a:t>=0. </a:t>
                </a:r>
              </a:p>
              <a:p>
                <a:pPr marL="457200" lvl="1" indent="0">
                  <a:buNone/>
                </a:pPr>
                <a:endParaRPr kumimoji="1" lang="en-US" altLang="zh-CN" dirty="0"/>
              </a:p>
            </p:txBody>
          </p:sp>
        </mc:Choice>
        <mc:Fallback xmlns="">
          <p:sp>
            <p:nvSpPr>
              <p:cNvPr id="3" name="内容占位符 2">
                <a:extLst>
                  <a:ext uri="{FF2B5EF4-FFF2-40B4-BE49-F238E27FC236}">
                    <a16:creationId xmlns:a16="http://schemas.microsoft.com/office/drawing/2014/main" id="{3CC7F454-10FA-E049-B18E-FFE6872C7A4C}"/>
                  </a:ext>
                </a:extLst>
              </p:cNvPr>
              <p:cNvSpPr>
                <a:spLocks noGrp="1" noRot="1" noChangeAspect="1" noMove="1" noResize="1" noEditPoints="1" noAdjustHandles="1" noChangeArrowheads="1" noChangeShapeType="1" noTextEdit="1"/>
              </p:cNvSpPr>
              <p:nvPr>
                <p:ph idx="1"/>
              </p:nvPr>
            </p:nvSpPr>
            <p:spPr>
              <a:blipFill>
                <a:blip r:embed="rId2"/>
                <a:stretch>
                  <a:fillRect l="-789" t="-2121"/>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703B157D-C774-41F7-BEA2-FCDAAAD54BBC}"/>
              </a:ext>
            </a:extLst>
          </p:cNvPr>
          <p:cNvSpPr>
            <a:spLocks noGrp="1"/>
          </p:cNvSpPr>
          <p:nvPr>
            <p:ph type="sldNum" sz="quarter" idx="12"/>
          </p:nvPr>
        </p:nvSpPr>
        <p:spPr/>
        <p:txBody>
          <a:bodyPr>
            <a:normAutofit/>
          </a:bodyPr>
          <a:lstStyle/>
          <a:p>
            <a:fld id="{DC355B50-BB11-421F-A311-86914B605882}" type="slidenum">
              <a:rPr lang="en-CA" smtClean="0"/>
              <a:t>15</a:t>
            </a:fld>
            <a:endParaRPr lang="en-CA"/>
          </a:p>
        </p:txBody>
      </p:sp>
    </p:spTree>
    <p:extLst>
      <p:ext uri="{BB962C8B-B14F-4D97-AF65-F5344CB8AC3E}">
        <p14:creationId xmlns:p14="http://schemas.microsoft.com/office/powerpoint/2010/main" val="486148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FE76C-5582-2649-9D38-B0A6E631C471}"/>
              </a:ext>
            </a:extLst>
          </p:cNvPr>
          <p:cNvSpPr>
            <a:spLocks noGrp="1"/>
          </p:cNvSpPr>
          <p:nvPr>
            <p:ph type="title"/>
          </p:nvPr>
        </p:nvSpPr>
        <p:spPr/>
        <p:txBody>
          <a:bodyPr>
            <a:normAutofit/>
          </a:bodyPr>
          <a:lstStyle/>
          <a:p>
            <a:r>
              <a:rPr kumimoji="1" lang="en-US" altLang="zh-CN" dirty="0"/>
              <a:t>SDR Images by </a:t>
            </a:r>
            <a:r>
              <a:rPr kumimoji="1" lang="en-US" altLang="zh-CN" dirty="0" err="1"/>
              <a:t>Reinhard</a:t>
            </a:r>
            <a:r>
              <a:rPr kumimoji="1" lang="en-US" altLang="zh-CN" dirty="0"/>
              <a:t> Global Operator</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489F3C8-237C-6044-800D-1B68CB2623EC}"/>
                  </a:ext>
                </a:extLst>
              </p:cNvPr>
              <p:cNvSpPr>
                <a:spLocks noGrp="1"/>
              </p:cNvSpPr>
              <p:nvPr>
                <p:ph idx="1"/>
              </p:nvPr>
            </p:nvSpPr>
            <p:spPr/>
            <p:txBody>
              <a:bodyPr>
                <a:normAutofit/>
              </a:bodyPr>
              <a:lstStyle/>
              <a:p>
                <a:r>
                  <a:rPr kumimoji="1" lang="en-US" altLang="zh-CN" dirty="0"/>
                  <a:t>Process</a:t>
                </a:r>
              </a:p>
              <a:p>
                <a:pPr lvl="1"/>
                <a:r>
                  <a:rPr kumimoji="1" lang="en-US" altLang="zh-CN" dirty="0"/>
                  <a:t>Calculate scaled luminance X</a:t>
                </a:r>
              </a:p>
              <a:p>
                <a:pPr marL="914400" lvl="2" indent="0" algn="ctr">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𝑋</m:t>
                      </m:r>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𝑎</m:t>
                          </m:r>
                        </m:num>
                        <m:den>
                          <m:r>
                            <a:rPr kumimoji="1" lang="en-US" altLang="zh-CN" b="0" i="1" smtClean="0">
                              <a:latin typeface="Cambria Math" panose="02040503050406030204" pitchFamily="18" charset="0"/>
                            </a:rPr>
                            <m:t>𝐺</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𝐸</m:t>
                          </m:r>
                          <m:r>
                            <a:rPr kumimoji="1" lang="en-US" altLang="zh-CN" b="0" i="1" smtClean="0">
                              <a:latin typeface="Cambria Math" panose="02040503050406030204" pitchFamily="18" charset="0"/>
                            </a:rPr>
                            <m:t>)</m:t>
                          </m:r>
                        </m:den>
                      </m:f>
                      <m:r>
                        <m:rPr>
                          <m:sty m:val="p"/>
                        </m:rPr>
                        <a:rPr kumimoji="1" lang="en-US" altLang="zh-Hans" i="1">
                          <a:latin typeface="Cambria Math" panose="02040503050406030204" pitchFamily="18" charset="0"/>
                        </a:rPr>
                        <m:t>E</m:t>
                      </m:r>
                    </m:oMath>
                  </m:oMathPara>
                </a14:m>
                <a:endParaRPr kumimoji="1" lang="en-US" altLang="zh-CN" dirty="0"/>
              </a:p>
              <a:p>
                <a:pPr marL="457200" lvl="1" indent="0">
                  <a:buNone/>
                </a:pPr>
                <a:r>
                  <a:rPr kumimoji="1" lang="en-US" altLang="zh-CN" dirty="0"/>
                  <a:t>where </a:t>
                </a:r>
                <a14:m>
                  <m:oMath xmlns:m="http://schemas.openxmlformats.org/officeDocument/2006/math">
                    <m:r>
                      <a:rPr kumimoji="1" lang="en-US" altLang="zh-CN" i="1">
                        <a:latin typeface="Cambria Math" panose="02040503050406030204" pitchFamily="18" charset="0"/>
                      </a:rPr>
                      <m:t>𝑎</m:t>
                    </m:r>
                  </m:oMath>
                </a14:m>
                <a:r>
                  <a:rPr kumimoji="1" lang="en-US" altLang="zh-CN" dirty="0"/>
                  <a:t> = 0.18 determines brightness of an output SDR image</a:t>
                </a:r>
              </a:p>
              <a:p>
                <a:pPr lvl="1"/>
                <a:r>
                  <a:rPr kumimoji="1" lang="en-US" altLang="zh-CN" dirty="0"/>
                  <a:t>Calculate compressed luminance of SDR image under the use of this tone mapping operator</a:t>
                </a:r>
              </a:p>
              <a:p>
                <a:pPr marL="457200" lvl="1" indent="0" algn="ctr">
                  <a:buNone/>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𝐼</m:t>
                      </m:r>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𝑋</m:t>
                          </m:r>
                        </m:num>
                        <m:den>
                          <m:r>
                            <a:rPr kumimoji="1" lang="en-US" altLang="zh-CN" sz="2000" b="0" i="1" smtClean="0">
                              <a:latin typeface="Cambria Math" panose="02040503050406030204" pitchFamily="18" charset="0"/>
                            </a:rPr>
                            <m:t>1+</m:t>
                          </m:r>
                          <m:r>
                            <a:rPr kumimoji="1" lang="en-US" altLang="zh-CN" sz="2000" b="0" i="1" smtClean="0">
                              <a:latin typeface="Cambria Math" panose="02040503050406030204" pitchFamily="18" charset="0"/>
                            </a:rPr>
                            <m:t>𝑋</m:t>
                          </m:r>
                        </m:den>
                      </m:f>
                    </m:oMath>
                  </m:oMathPara>
                </a14:m>
                <a:endParaRPr kumimoji="1" lang="en-US" altLang="zh-CN" sz="2000" dirty="0"/>
              </a:p>
              <a:p>
                <a:pPr lvl="1" algn="just"/>
                <a:r>
                  <a:rPr kumimoji="1" lang="en-US" altLang="zh-CN" dirty="0"/>
                  <a:t>Generate SDR image by multiplying the luminance ratio of the SDR and HDR images by the RGB color channel of the HDR image. </a:t>
                </a:r>
              </a:p>
              <a:p>
                <a:pPr marL="457200" lvl="1" indent="0" algn="just">
                  <a:buNone/>
                </a:pPr>
                <a:endParaRPr kumimoji="1" lang="en-US" altLang="zh-CN" dirty="0"/>
              </a:p>
              <a:p>
                <a:pPr marL="457200" lvl="1" indent="0" algn="ctr">
                  <a:buNone/>
                </a:pPr>
                <a:endParaRPr kumimoji="1" lang="en-US" altLang="zh-CN" dirty="0"/>
              </a:p>
              <a:p>
                <a:pPr marL="457200" lvl="1" indent="0">
                  <a:buNone/>
                </a:pPr>
                <a:endParaRPr kumimoji="1" lang="en-US" altLang="zh-CN" dirty="0"/>
              </a:p>
              <a:p>
                <a:pPr marL="457200" lvl="1" indent="0">
                  <a:buNone/>
                </a:pPr>
                <a:endParaRPr kumimoji="1" lang="en-US" altLang="zh-CN" dirty="0"/>
              </a:p>
              <a:p>
                <a:pPr lvl="1"/>
                <a:endParaRPr kumimoji="1" lang="zh-CN" altLang="en-US" dirty="0"/>
              </a:p>
            </p:txBody>
          </p:sp>
        </mc:Choice>
        <mc:Fallback xmlns="">
          <p:sp>
            <p:nvSpPr>
              <p:cNvPr id="3" name="内容占位符 2">
                <a:extLst>
                  <a:ext uri="{FF2B5EF4-FFF2-40B4-BE49-F238E27FC236}">
                    <a16:creationId xmlns:a16="http://schemas.microsoft.com/office/drawing/2014/main" id="{3489F3C8-237C-6044-800D-1B68CB2623EC}"/>
                  </a:ext>
                </a:extLst>
              </p:cNvPr>
              <p:cNvSpPr>
                <a:spLocks noGrp="1" noRot="1" noChangeAspect="1" noMove="1" noResize="1" noEditPoints="1" noAdjustHandles="1" noChangeArrowheads="1" noChangeShapeType="1" noTextEdit="1"/>
              </p:cNvSpPr>
              <p:nvPr>
                <p:ph idx="1"/>
              </p:nvPr>
            </p:nvSpPr>
            <p:spPr>
              <a:blipFill>
                <a:blip r:embed="rId2"/>
                <a:stretch>
                  <a:fillRect l="-676" t="-1970" r="-563"/>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97031947-A711-4D75-B9EC-A4157F03B858}"/>
              </a:ext>
            </a:extLst>
          </p:cNvPr>
          <p:cNvSpPr>
            <a:spLocks noGrp="1"/>
          </p:cNvSpPr>
          <p:nvPr>
            <p:ph type="sldNum" sz="quarter" idx="12"/>
          </p:nvPr>
        </p:nvSpPr>
        <p:spPr/>
        <p:txBody>
          <a:bodyPr>
            <a:normAutofit/>
          </a:bodyPr>
          <a:lstStyle/>
          <a:p>
            <a:fld id="{DC355B50-BB11-421F-A311-86914B605882}" type="slidenum">
              <a:rPr lang="en-CA" smtClean="0"/>
              <a:t>16</a:t>
            </a:fld>
            <a:endParaRPr lang="en-CA"/>
          </a:p>
        </p:txBody>
      </p:sp>
    </p:spTree>
    <p:extLst>
      <p:ext uri="{BB962C8B-B14F-4D97-AF65-F5344CB8AC3E}">
        <p14:creationId xmlns:p14="http://schemas.microsoft.com/office/powerpoint/2010/main" val="2458665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DDA8F0-A88D-794E-ACE8-F8CE542A5605}"/>
              </a:ext>
            </a:extLst>
          </p:cNvPr>
          <p:cNvSpPr>
            <a:spLocks noGrp="1"/>
          </p:cNvSpPr>
          <p:nvPr>
            <p:ph type="title"/>
          </p:nvPr>
        </p:nvSpPr>
        <p:spPr/>
        <p:txBody>
          <a:bodyPr>
            <a:normAutofit/>
          </a:bodyPr>
          <a:lstStyle/>
          <a:p>
            <a:r>
              <a:rPr kumimoji="1" lang="en-US" altLang="zh-CN" dirty="0"/>
              <a:t>SDR Images by Reinhard Global Operator</a:t>
            </a:r>
            <a:endParaRPr kumimoji="1" lang="zh-CN" altLang="en-US" dirty="0"/>
          </a:p>
        </p:txBody>
      </p:sp>
      <p:sp>
        <p:nvSpPr>
          <p:cNvPr id="3" name="内容占位符 2">
            <a:extLst>
              <a:ext uri="{FF2B5EF4-FFF2-40B4-BE49-F238E27FC236}">
                <a16:creationId xmlns:a16="http://schemas.microsoft.com/office/drawing/2014/main" id="{28142216-5443-5042-B79C-11C01CAB8D4F}"/>
              </a:ext>
            </a:extLst>
          </p:cNvPr>
          <p:cNvSpPr>
            <a:spLocks noGrp="1"/>
          </p:cNvSpPr>
          <p:nvPr>
            <p:ph idx="1"/>
          </p:nvPr>
        </p:nvSpPr>
        <p:spPr>
          <a:xfrm>
            <a:off x="685800" y="1989231"/>
            <a:ext cx="10820400" cy="4024125"/>
          </a:xfrm>
        </p:spPr>
        <p:txBody>
          <a:bodyPr/>
          <a:lstStyle/>
          <a:p>
            <a:r>
              <a:rPr kumimoji="1" lang="en-US" altLang="zh-CN" dirty="0"/>
              <a:t>SDR images generated by Reinhard global operator</a:t>
            </a:r>
          </a:p>
          <a:p>
            <a:pPr marL="457200" lvl="1" indent="0">
              <a:buNone/>
            </a:pPr>
            <a:endParaRPr kumimoji="1" lang="en-US" altLang="zh-CN" dirty="0"/>
          </a:p>
          <a:p>
            <a:pPr marL="0" indent="0">
              <a:buNone/>
            </a:pPr>
            <a:endParaRPr kumimoji="1" lang="zh-CN" altLang="en-US" dirty="0"/>
          </a:p>
        </p:txBody>
      </p:sp>
      <p:sp>
        <p:nvSpPr>
          <p:cNvPr id="4" name="Slide Number Placeholder 3">
            <a:extLst>
              <a:ext uri="{FF2B5EF4-FFF2-40B4-BE49-F238E27FC236}">
                <a16:creationId xmlns:a16="http://schemas.microsoft.com/office/drawing/2014/main" id="{90BB0E27-1E6E-49F9-8683-340761BBC541}"/>
              </a:ext>
            </a:extLst>
          </p:cNvPr>
          <p:cNvSpPr>
            <a:spLocks noGrp="1"/>
          </p:cNvSpPr>
          <p:nvPr>
            <p:ph type="sldNum" sz="quarter" idx="12"/>
          </p:nvPr>
        </p:nvSpPr>
        <p:spPr/>
        <p:txBody>
          <a:bodyPr>
            <a:normAutofit/>
          </a:bodyPr>
          <a:lstStyle/>
          <a:p>
            <a:fld id="{DC355B50-BB11-421F-A311-86914B605882}" type="slidenum">
              <a:rPr lang="en-CA" smtClean="0"/>
              <a:t>17</a:t>
            </a:fld>
            <a:endParaRPr lang="en-CA"/>
          </a:p>
        </p:txBody>
      </p:sp>
      <p:grpSp>
        <p:nvGrpSpPr>
          <p:cNvPr id="5" name="Group 4">
            <a:extLst>
              <a:ext uri="{FF2B5EF4-FFF2-40B4-BE49-F238E27FC236}">
                <a16:creationId xmlns:a16="http://schemas.microsoft.com/office/drawing/2014/main" id="{77DB22DB-C2AA-4295-9239-D1464551FDBA}"/>
              </a:ext>
            </a:extLst>
          </p:cNvPr>
          <p:cNvGrpSpPr/>
          <p:nvPr/>
        </p:nvGrpSpPr>
        <p:grpSpPr>
          <a:xfrm>
            <a:off x="902388" y="2762156"/>
            <a:ext cx="10387223" cy="3251200"/>
            <a:chOff x="1210765" y="2375694"/>
            <a:chExt cx="10387223" cy="3251200"/>
          </a:xfrm>
        </p:grpSpPr>
        <p:pic>
          <p:nvPicPr>
            <p:cNvPr id="12" name="图片 11">
              <a:extLst>
                <a:ext uri="{FF2B5EF4-FFF2-40B4-BE49-F238E27FC236}">
                  <a16:creationId xmlns:a16="http://schemas.microsoft.com/office/drawing/2014/main" id="{468A72B4-EA42-F747-B4D0-339CDA656E51}"/>
                </a:ext>
              </a:extLst>
            </p:cNvPr>
            <p:cNvPicPr>
              <a:picLocks noChangeAspect="1"/>
            </p:cNvPicPr>
            <p:nvPr/>
          </p:nvPicPr>
          <p:blipFill>
            <a:blip r:embed="rId2"/>
            <a:stretch>
              <a:fillRect/>
            </a:stretch>
          </p:blipFill>
          <p:spPr>
            <a:xfrm>
              <a:off x="1210765" y="2375694"/>
              <a:ext cx="3251200" cy="3251200"/>
            </a:xfrm>
            <a:prstGeom prst="rect">
              <a:avLst/>
            </a:prstGeom>
          </p:spPr>
        </p:pic>
        <p:pic>
          <p:nvPicPr>
            <p:cNvPr id="13" name="图片 12">
              <a:extLst>
                <a:ext uri="{FF2B5EF4-FFF2-40B4-BE49-F238E27FC236}">
                  <a16:creationId xmlns:a16="http://schemas.microsoft.com/office/drawing/2014/main" id="{F1FF4ADE-A64E-034D-A87D-23737663E67E}"/>
                </a:ext>
              </a:extLst>
            </p:cNvPr>
            <p:cNvPicPr>
              <a:picLocks noChangeAspect="1"/>
            </p:cNvPicPr>
            <p:nvPr/>
          </p:nvPicPr>
          <p:blipFill>
            <a:blip r:embed="rId3"/>
            <a:stretch>
              <a:fillRect/>
            </a:stretch>
          </p:blipFill>
          <p:spPr>
            <a:xfrm>
              <a:off x="4755583" y="2375694"/>
              <a:ext cx="3251200" cy="3251200"/>
            </a:xfrm>
            <a:prstGeom prst="rect">
              <a:avLst/>
            </a:prstGeom>
          </p:spPr>
        </p:pic>
        <p:pic>
          <p:nvPicPr>
            <p:cNvPr id="15" name="图片 14">
              <a:extLst>
                <a:ext uri="{FF2B5EF4-FFF2-40B4-BE49-F238E27FC236}">
                  <a16:creationId xmlns:a16="http://schemas.microsoft.com/office/drawing/2014/main" id="{60245341-0AAE-0446-8D28-462B71CF34F2}"/>
                </a:ext>
              </a:extLst>
            </p:cNvPr>
            <p:cNvPicPr>
              <a:picLocks noChangeAspect="1"/>
            </p:cNvPicPr>
            <p:nvPr/>
          </p:nvPicPr>
          <p:blipFill>
            <a:blip r:embed="rId4"/>
            <a:stretch>
              <a:fillRect/>
            </a:stretch>
          </p:blipFill>
          <p:spPr>
            <a:xfrm>
              <a:off x="8346788" y="2375694"/>
              <a:ext cx="3251200" cy="3251200"/>
            </a:xfrm>
            <a:prstGeom prst="rect">
              <a:avLst/>
            </a:prstGeom>
          </p:spPr>
        </p:pic>
      </p:grpSp>
    </p:spTree>
    <p:extLst>
      <p:ext uri="{BB962C8B-B14F-4D97-AF65-F5344CB8AC3E}">
        <p14:creationId xmlns:p14="http://schemas.microsoft.com/office/powerpoint/2010/main" val="4205001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06FDD-E883-2849-BEE5-F2ADA21FCEEE}"/>
              </a:ext>
            </a:extLst>
          </p:cNvPr>
          <p:cNvSpPr>
            <a:spLocks noGrp="1"/>
          </p:cNvSpPr>
          <p:nvPr>
            <p:ph type="title"/>
          </p:nvPr>
        </p:nvSpPr>
        <p:spPr/>
        <p:txBody>
          <a:bodyPr>
            <a:normAutofit/>
          </a:bodyPr>
          <a:lstStyle/>
          <a:p>
            <a:r>
              <a:rPr kumimoji="1" lang="en-US" altLang="zh-CN" dirty="0"/>
              <a:t>Inverse Transform of Reinhard Operator</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B511142-F8E5-764D-83B5-ADD326EDB339}"/>
                  </a:ext>
                </a:extLst>
              </p:cNvPr>
              <p:cNvSpPr>
                <a:spLocks noGrp="1"/>
              </p:cNvSpPr>
              <p:nvPr>
                <p:ph idx="1"/>
              </p:nvPr>
            </p:nvSpPr>
            <p:spPr>
              <a:xfrm>
                <a:off x="849630" y="2191384"/>
                <a:ext cx="10934700" cy="4952365"/>
              </a:xfrm>
            </p:spPr>
            <p:txBody>
              <a:bodyPr>
                <a:normAutofit/>
              </a:bodyPr>
              <a:lstStyle/>
              <a:p>
                <a:pPr algn="just"/>
                <a:r>
                  <a:rPr kumimoji="1" lang="en-US" altLang="zh-CN" dirty="0"/>
                  <a:t>Generate HDR images from SDR images generated by CNN</a:t>
                </a:r>
              </a:p>
              <a:p>
                <a:pPr lvl="1" algn="just"/>
                <a:r>
                  <a:rPr kumimoji="1" lang="en-US" altLang="zh-CN" dirty="0"/>
                  <a:t>SDR images generated by CNN is an estimation of SDR images generated by Reinhard global operator</a:t>
                </a:r>
              </a:p>
              <a:p>
                <a:pPr marL="457200" lvl="1" indent="0" algn="just">
                  <a:buNone/>
                </a:pPr>
                <a:endParaRPr kumimoji="1" lang="en-US" altLang="zh-CN" dirty="0"/>
              </a:p>
              <a:p>
                <a:r>
                  <a:rPr kumimoji="1" lang="en-US" altLang="zh-CN" dirty="0"/>
                  <a:t>Process</a:t>
                </a:r>
              </a:p>
              <a:p>
                <a:pPr lvl="1"/>
                <a:r>
                  <a:rPr kumimoji="1" lang="en-US" altLang="zh-CN" dirty="0"/>
                  <a:t>Inverse gamma</a:t>
                </a:r>
              </a:p>
              <a:p>
                <a:pPr marL="914400" lvl="2"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𝑖𝑚𝑎𝑔𝑒</m:t>
                      </m:r>
                      <m:r>
                        <a:rPr kumimoji="1" lang="en-US" altLang="zh-CN" b="0" i="1" smtClean="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𝑖𝑚𝑎𝑔𝑒</m:t>
                              </m:r>
                            </m:num>
                            <m:den>
                              <m:r>
                                <a:rPr kumimoji="1" lang="en-US" altLang="zh-CN" i="1">
                                  <a:latin typeface="Cambria Math" panose="02040503050406030204" pitchFamily="18" charset="0"/>
                                </a:rPr>
                                <m:t>255</m:t>
                              </m:r>
                            </m:den>
                          </m:f>
                          <m:r>
                            <a:rPr kumimoji="1" lang="en-US" altLang="zh-CN" i="1">
                              <a:latin typeface="Cambria Math" panose="02040503050406030204" pitchFamily="18" charset="0"/>
                            </a:rPr>
                            <m:t>)</m:t>
                          </m:r>
                        </m:e>
                        <m:sup>
                          <m:r>
                            <a:rPr kumimoji="1" lang="en-US" altLang="zh-CN" i="1">
                              <a:latin typeface="Cambria Math" panose="02040503050406030204" pitchFamily="18" charset="0"/>
                            </a:rPr>
                            <m:t>𝑔𝑎𝑚𝑚𝑎</m:t>
                          </m:r>
                        </m:sup>
                      </m:sSup>
                      <m:r>
                        <a:rPr kumimoji="1" lang="en-US" altLang="zh-CN" b="0" i="1" smtClean="0">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m:t>
                          </m:r>
                          <m:f>
                            <m:fPr>
                              <m:ctrlPr>
                                <a:rPr kumimoji="1" lang="en-US" altLang="zh-CN" i="1">
                                  <a:latin typeface="Cambria Math" panose="02040503050406030204" pitchFamily="18" charset="0"/>
                                </a:rPr>
                              </m:ctrlPr>
                            </m:fPr>
                            <m:num>
                              <m:r>
                                <a:rPr kumimoji="1" lang="en-US" altLang="zh-CN" i="1">
                                  <a:latin typeface="Cambria Math" panose="02040503050406030204" pitchFamily="18" charset="0"/>
                                </a:rPr>
                                <m:t>𝑖𝑚𝑎𝑔𝑒</m:t>
                              </m:r>
                            </m:num>
                            <m:den>
                              <m:r>
                                <a:rPr kumimoji="1" lang="en-US" altLang="zh-CN" i="1">
                                  <a:latin typeface="Cambria Math" panose="02040503050406030204" pitchFamily="18" charset="0"/>
                                </a:rPr>
                                <m:t>255</m:t>
                              </m:r>
                            </m:den>
                          </m:f>
                          <m:r>
                            <a:rPr kumimoji="1" lang="en-US" altLang="zh-CN" i="1">
                              <a:latin typeface="Cambria Math" panose="02040503050406030204" pitchFamily="18" charset="0"/>
                            </a:rPr>
                            <m:t>)</m:t>
                          </m:r>
                        </m:e>
                        <m:sup>
                          <m:r>
                            <a:rPr kumimoji="1" lang="en-US" altLang="zh-CN" b="0" i="1" smtClean="0">
                              <a:latin typeface="Cambria Math" panose="02040503050406030204" pitchFamily="18" charset="0"/>
                            </a:rPr>
                            <m:t>2.2</m:t>
                          </m:r>
                        </m:sup>
                      </m:sSup>
                    </m:oMath>
                  </m:oMathPara>
                </a14:m>
                <a:endParaRPr kumimoji="1" lang="en-US" altLang="zh-CN" dirty="0"/>
              </a:p>
              <a:p>
                <a:pPr lvl="1"/>
                <a:r>
                  <a:rPr kumimoji="1" lang="en-US" altLang="zh-CN" dirty="0"/>
                  <a:t>Extract luminance</a:t>
                </a:r>
                <a:r>
                  <a:rPr lang="en-US" altLang="zh-CN" dirty="0"/>
                  <a:t> component </a:t>
                </a:r>
                <a14:m>
                  <m:oMath xmlns:m="http://schemas.openxmlformats.org/officeDocument/2006/math">
                    <m:r>
                      <a:rPr lang="en-US" altLang="zh-CN" i="1">
                        <a:latin typeface="Cambria Math" panose="02040503050406030204" pitchFamily="18" charset="0"/>
                      </a:rPr>
                      <m:t>𝐸</m:t>
                    </m:r>
                  </m:oMath>
                </a14:m>
                <a:r>
                  <a:rPr lang="en-US" altLang="zh-CN" dirty="0"/>
                  <a:t> of an SDR image</a:t>
                </a:r>
              </a:p>
              <a:p>
                <a:pPr marL="457200" lvl="1" indent="0">
                  <a:buNone/>
                </a:pPr>
                <a14:m>
                  <m:oMathPara xmlns:m="http://schemas.openxmlformats.org/officeDocument/2006/math">
                    <m:oMathParaPr>
                      <m:jc m:val="center"/>
                    </m:oMathParaPr>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=0.2126∗</m:t>
                      </m:r>
                      <m:r>
                        <a:rPr lang="en-US" altLang="zh-CN" i="1">
                          <a:latin typeface="Cambria Math" panose="02040503050406030204" pitchFamily="18" charset="0"/>
                        </a:rPr>
                        <m:t>𝑅</m:t>
                      </m:r>
                      <m:r>
                        <a:rPr lang="en-US" altLang="zh-CN" i="1">
                          <a:latin typeface="Cambria Math" panose="02040503050406030204" pitchFamily="18" charset="0"/>
                        </a:rPr>
                        <m:t>+0.7152∗</m:t>
                      </m:r>
                      <m:r>
                        <a:rPr lang="en-US" altLang="zh-CN" i="1">
                          <a:latin typeface="Cambria Math" panose="02040503050406030204" pitchFamily="18" charset="0"/>
                        </a:rPr>
                        <m:t>𝐺</m:t>
                      </m:r>
                      <m:r>
                        <a:rPr lang="en-US" altLang="zh-CN" i="1">
                          <a:latin typeface="Cambria Math" panose="02040503050406030204" pitchFamily="18" charset="0"/>
                        </a:rPr>
                        <m:t>+0.0722∗</m:t>
                      </m:r>
                      <m:r>
                        <a:rPr lang="en-US" altLang="zh-CN" i="1">
                          <a:latin typeface="Cambria Math" panose="02040503050406030204" pitchFamily="18" charset="0"/>
                        </a:rPr>
                        <m:t>𝐵</m:t>
                      </m:r>
                    </m:oMath>
                  </m:oMathPara>
                </a14:m>
                <a:endParaRPr lang="en-US" altLang="zh-CN" dirty="0"/>
              </a:p>
              <a:p>
                <a:pPr lvl="1"/>
                <a:r>
                  <a:rPr kumimoji="1" lang="en-US" altLang="zh-CN" dirty="0"/>
                  <a:t>Normalize luminance E</a:t>
                </a:r>
              </a:p>
              <a:p>
                <a:pPr marL="457200" lvl="1" indent="0" algn="ctr">
                  <a:buNone/>
                </a:pPr>
                <a:r>
                  <a:rPr kumimoji="1" lang="en-US" altLang="zh-CN" dirty="0"/>
                  <a:t>    </a:t>
                </a:r>
                <a14:m>
                  <m:oMath xmlns:m="http://schemas.openxmlformats.org/officeDocument/2006/math">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𝐸</m:t>
                    </m:r>
                    <m:r>
                      <a:rPr kumimoji="1" lang="en-US" altLang="zh-CN" b="0" i="1" smtClean="0">
                        <a:latin typeface="Cambria Math" panose="02040503050406030204" pitchFamily="18"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min</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𝐸</m:t>
                            </m:r>
                          </m:e>
                        </m:d>
                      </m:e>
                    </m:func>
                    <m:r>
                      <a:rPr kumimoji="1" lang="en-US" altLang="zh-CN" b="0" i="1" smtClean="0">
                        <a:latin typeface="Cambria Math" panose="02040503050406030204" pitchFamily="18" charset="0"/>
                      </a:rPr>
                      <m:t>)/(</m:t>
                    </m:r>
                    <m:func>
                      <m:funcPr>
                        <m:ctrlPr>
                          <a:rPr kumimoji="1" lang="en-US" altLang="zh-CN" b="0" i="1" smtClean="0">
                            <a:latin typeface="Cambria Math" panose="02040503050406030204" pitchFamily="18" charset="0"/>
                          </a:rPr>
                        </m:ctrlPr>
                      </m:funcPr>
                      <m:fName>
                        <m:r>
                          <m:rPr>
                            <m:sty m:val="p"/>
                          </m:rPr>
                          <a:rPr kumimoji="1" lang="en-US" altLang="zh-CN" b="0" i="0" smtClean="0">
                            <a:latin typeface="Cambria Math" panose="02040503050406030204" pitchFamily="18" charset="0"/>
                          </a:rPr>
                          <m:t>max</m:t>
                        </m:r>
                      </m:fName>
                      <m:e>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𝐸</m:t>
                            </m:r>
                          </m:e>
                        </m:d>
                      </m:e>
                    </m:func>
                    <m:r>
                      <a:rPr kumimoji="1" lang="en-US" altLang="zh-CN" b="0" i="1" smtClean="0">
                        <a:latin typeface="Cambria Math" panose="02040503050406030204" pitchFamily="18" charset="0"/>
                      </a:rPr>
                      <m:t>−</m:t>
                    </m:r>
                    <m:r>
                      <m:rPr>
                        <m:sty m:val="p"/>
                      </m:rPr>
                      <a:rPr kumimoji="1" lang="en-US" altLang="zh-CN" b="0" i="0" smtClean="0">
                        <a:latin typeface="Cambria Math" panose="02040503050406030204" pitchFamily="18" charset="0"/>
                      </a:rPr>
                      <m:t>min</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𝐸</m:t>
                    </m:r>
                    <m:r>
                      <a:rPr kumimoji="1" lang="en-US" altLang="zh-CN" b="0" i="1" smtClean="0">
                        <a:latin typeface="Cambria Math" panose="02040503050406030204" pitchFamily="18" charset="0"/>
                      </a:rPr>
                      <m:t>)) </m:t>
                    </m:r>
                  </m:oMath>
                </a14:m>
                <a:endParaRPr kumimoji="1" lang="en-US" altLang="zh-CN" dirty="0"/>
              </a:p>
              <a:p>
                <a:pPr marL="457200" lvl="1" indent="0">
                  <a:buNone/>
                </a:pPr>
                <a:r>
                  <a:rPr kumimoji="1" lang="en-US" altLang="zh-CN" dirty="0"/>
                  <a:t> </a:t>
                </a:r>
                <a:endParaRPr kumimoji="1" lang="zh-CN" altLang="en-US" dirty="0"/>
              </a:p>
            </p:txBody>
          </p:sp>
        </mc:Choice>
        <mc:Fallback xmlns="">
          <p:sp>
            <p:nvSpPr>
              <p:cNvPr id="3" name="内容占位符 2">
                <a:extLst>
                  <a:ext uri="{FF2B5EF4-FFF2-40B4-BE49-F238E27FC236}">
                    <a16:creationId xmlns:a16="http://schemas.microsoft.com/office/drawing/2014/main" id="{4B511142-F8E5-764D-83B5-ADD326EDB339}"/>
                  </a:ext>
                </a:extLst>
              </p:cNvPr>
              <p:cNvSpPr>
                <a:spLocks noGrp="1" noRot="1" noChangeAspect="1" noMove="1" noResize="1" noEditPoints="1" noAdjustHandles="1" noChangeArrowheads="1" noChangeShapeType="1" noTextEdit="1"/>
              </p:cNvSpPr>
              <p:nvPr>
                <p:ph idx="1"/>
              </p:nvPr>
            </p:nvSpPr>
            <p:spPr>
              <a:xfrm>
                <a:off x="849630" y="2191384"/>
                <a:ext cx="10934700" cy="4952365"/>
              </a:xfrm>
              <a:blipFill>
                <a:blip r:embed="rId2"/>
                <a:stretch>
                  <a:fillRect l="-613" t="-1476" r="-6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9BB7D15-B76E-44C2-9E69-8A4131D9A353}"/>
              </a:ext>
            </a:extLst>
          </p:cNvPr>
          <p:cNvSpPr>
            <a:spLocks noGrp="1"/>
          </p:cNvSpPr>
          <p:nvPr>
            <p:ph type="sldNum" sz="quarter" idx="12"/>
          </p:nvPr>
        </p:nvSpPr>
        <p:spPr/>
        <p:txBody>
          <a:bodyPr>
            <a:normAutofit/>
          </a:bodyPr>
          <a:lstStyle/>
          <a:p>
            <a:fld id="{DC355B50-BB11-421F-A311-86914B605882}" type="slidenum">
              <a:rPr lang="en-CA" smtClean="0"/>
              <a:t>18</a:t>
            </a:fld>
            <a:endParaRPr lang="en-CA"/>
          </a:p>
        </p:txBody>
      </p:sp>
    </p:spTree>
    <p:extLst>
      <p:ext uri="{BB962C8B-B14F-4D97-AF65-F5344CB8AC3E}">
        <p14:creationId xmlns:p14="http://schemas.microsoft.com/office/powerpoint/2010/main" val="573078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D72D4-2FB2-9E43-8C2F-34C8D008F0CB}"/>
              </a:ext>
            </a:extLst>
          </p:cNvPr>
          <p:cNvSpPr>
            <a:spLocks noGrp="1"/>
          </p:cNvSpPr>
          <p:nvPr>
            <p:ph type="title"/>
          </p:nvPr>
        </p:nvSpPr>
        <p:spPr/>
        <p:txBody>
          <a:bodyPr>
            <a:normAutofit/>
          </a:bodyPr>
          <a:lstStyle/>
          <a:p>
            <a:r>
              <a:rPr kumimoji="1" lang="en-US" altLang="zh-CN" dirty="0"/>
              <a:t>Inverse Transform of Reinhard Operator</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63E9E99-4939-CA4A-A553-C5D5EFD8358B}"/>
                  </a:ext>
                </a:extLst>
              </p:cNvPr>
              <p:cNvSpPr>
                <a:spLocks noGrp="1"/>
              </p:cNvSpPr>
              <p:nvPr>
                <p:ph idx="1"/>
              </p:nvPr>
            </p:nvSpPr>
            <p:spPr/>
            <p:txBody>
              <a:bodyPr>
                <a:normAutofit/>
              </a:bodyPr>
              <a:lstStyle/>
              <a:p>
                <a:r>
                  <a:rPr kumimoji="1" lang="en-US" altLang="zh-CN" dirty="0"/>
                  <a:t>Process</a:t>
                </a:r>
              </a:p>
              <a:p>
                <a:pPr lvl="1"/>
                <a:r>
                  <a:rPr kumimoji="1" lang="en-US" altLang="zh-CN" dirty="0"/>
                  <a:t>Expand luminance</a:t>
                </a:r>
              </a:p>
              <a:p>
                <a:pPr marL="457200" lvl="1" indent="0" algn="ctr">
                  <a:buNone/>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h𝑑𝑟</m:t>
                          </m:r>
                        </m:sub>
                      </m:sSub>
                      <m:r>
                        <a:rPr kumimoji="1" lang="en-US" altLang="zh-CN" b="0" i="1" smtClean="0">
                          <a:latin typeface="Cambria Math" panose="02040503050406030204" pitchFamily="18" charset="0"/>
                        </a:rPr>
                        <m:t>=</m:t>
                      </m:r>
                      <m:f>
                        <m:fPr>
                          <m:ctrlPr>
                            <a:rPr kumimoji="1" lang="en-US" altLang="zh-CN" i="1">
                              <a:latin typeface="Cambria Math" panose="02040503050406030204" pitchFamily="18" charset="0"/>
                            </a:rPr>
                          </m:ctrlPr>
                        </m:fPr>
                        <m:num>
                          <m:sSup>
                            <m:sSupPr>
                              <m:ctrlPr>
                                <a:rPr kumimoji="1" lang="en-US" altLang="zh-CN" i="1">
                                  <a:latin typeface="Cambria Math" panose="02040503050406030204" pitchFamily="18" charset="0"/>
                                </a:rPr>
                              </m:ctrlPr>
                            </m:sSupPr>
                            <m:e>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𝐿</m:t>
                                  </m:r>
                                </m:e>
                                <m:sub>
                                  <m:r>
                                    <a:rPr kumimoji="1" lang="en-US" altLang="zh-CN" i="1">
                                      <a:latin typeface="Cambria Math" panose="02040503050406030204" pitchFamily="18" charset="0"/>
                                    </a:rPr>
                                    <m:t>𝑤h𝑖𝑡𝑒</m:t>
                                  </m:r>
                                </m:sub>
                              </m:sSub>
                            </m:e>
                            <m:sup>
                              <m:r>
                                <a:rPr kumimoji="1" lang="en-US" altLang="zh-CN" i="1">
                                  <a:latin typeface="Cambria Math" panose="02040503050406030204" pitchFamily="18" charset="0"/>
                                </a:rPr>
                                <m:t>2</m:t>
                              </m:r>
                            </m:sup>
                          </m:sSup>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𝐿</m:t>
                              </m:r>
                            </m:e>
                            <m:sub>
                              <m:r>
                                <a:rPr kumimoji="1" lang="en-US" altLang="zh-CN" i="1">
                                  <a:latin typeface="Cambria Math" panose="02040503050406030204" pitchFamily="18" charset="0"/>
                                </a:rPr>
                                <m:t>𝑚𝑎𝑥</m:t>
                              </m:r>
                            </m:sub>
                          </m:sSub>
                        </m:num>
                        <m:den>
                          <m:r>
                            <a:rPr kumimoji="1" lang="en-US" altLang="zh-CN" i="1">
                              <a:latin typeface="Cambria Math" panose="02040503050406030204" pitchFamily="18" charset="0"/>
                            </a:rPr>
                            <m:t>2</m:t>
                          </m:r>
                          <m:r>
                            <a:rPr kumimoji="1" lang="en-US" altLang="zh-CN" b="0" i="1" smtClean="0">
                              <a:latin typeface="Cambria Math" panose="02040503050406030204" pitchFamily="18" charset="0"/>
                            </a:rPr>
                            <m:t>𝑎</m:t>
                          </m:r>
                        </m:den>
                      </m:f>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−1+</m:t>
                      </m:r>
                      <m:rad>
                        <m:radPr>
                          <m:degHide m:val="on"/>
                          <m:ctrlPr>
                            <a:rPr kumimoji="1" lang="en-US" altLang="zh-CN" b="0" i="1" smtClean="0">
                              <a:latin typeface="Cambria Math" panose="02040503050406030204" pitchFamily="18" charset="0"/>
                            </a:rPr>
                          </m:ctrlPr>
                        </m:radPr>
                        <m:deg/>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(1−</m:t>
                              </m:r>
                              <m:r>
                                <a:rPr kumimoji="1" lang="en-US" altLang="zh-CN" b="0" i="1" smtClean="0">
                                  <a:latin typeface="Cambria Math" panose="02040503050406030204" pitchFamily="18" charset="0"/>
                                </a:rPr>
                                <m:t>𝐿</m:t>
                              </m:r>
                              <m:r>
                                <a:rPr kumimoji="1" lang="en-US" altLang="zh-CN" b="0" i="1" smtClean="0">
                                  <a:latin typeface="Cambria Math" panose="02040503050406030204" pitchFamily="18" charset="0"/>
                                </a:rPr>
                                <m:t>)</m:t>
                              </m:r>
                            </m:e>
                            <m:sup>
                              <m:r>
                                <a:rPr kumimoji="1" lang="en-US" altLang="zh-CN" b="0" i="1" smtClean="0">
                                  <a:latin typeface="Cambria Math" panose="02040503050406030204" pitchFamily="18" charset="0"/>
                                </a:rPr>
                                <m:t>2</m:t>
                              </m:r>
                            </m:sup>
                          </m:sSup>
                          <m:r>
                            <a:rPr kumimoji="1" lang="en-US" altLang="zh-CN" b="0" i="1" smtClean="0">
                              <a:latin typeface="Cambria Math" panose="02040503050406030204" pitchFamily="18" charset="0"/>
                            </a:rPr>
                            <m:t>+</m:t>
                          </m:r>
                          <m:f>
                            <m:fPr>
                              <m:ctrlPr>
                                <a:rPr kumimoji="1" lang="en-US" altLang="zh-CN" b="0" i="1" smtClean="0">
                                  <a:latin typeface="Cambria Math" panose="02040503050406030204" pitchFamily="18" charset="0"/>
                                </a:rPr>
                              </m:ctrlPr>
                            </m:fPr>
                            <m:num>
                              <m:r>
                                <a:rPr kumimoji="1" lang="en-US" altLang="zh-CN" b="0" i="1" smtClean="0">
                                  <a:latin typeface="Cambria Math" panose="02040503050406030204" pitchFamily="18" charset="0"/>
                                </a:rPr>
                                <m:t>4</m:t>
                              </m:r>
                              <m:r>
                                <a:rPr kumimoji="1" lang="en-US" altLang="zh-CN" b="0" i="1" smtClean="0">
                                  <a:latin typeface="Cambria Math" panose="02040503050406030204" pitchFamily="18" charset="0"/>
                                </a:rPr>
                                <m:t>𝐿</m:t>
                              </m:r>
                            </m:num>
                            <m:den>
                              <m:sSup>
                                <m:sSupPr>
                                  <m:ctrlPr>
                                    <a:rPr kumimoji="1" lang="en-US" altLang="zh-CN" b="0" i="1" smtClean="0">
                                      <a:latin typeface="Cambria Math" panose="02040503050406030204" pitchFamily="18" charset="0"/>
                                    </a:rPr>
                                  </m:ctrlPr>
                                </m:sSup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𝑤h𝑖𝑡𝑒</m:t>
                                      </m:r>
                                    </m:sub>
                                  </m:sSub>
                                </m:e>
                                <m:sup>
                                  <m:r>
                                    <a:rPr kumimoji="1" lang="en-US" altLang="zh-CN" b="0" i="1" smtClean="0">
                                      <a:latin typeface="Cambria Math" panose="02040503050406030204" pitchFamily="18" charset="0"/>
                                    </a:rPr>
                                    <m:t>2</m:t>
                                  </m:r>
                                </m:sup>
                              </m:sSup>
                            </m:den>
                          </m:f>
                        </m:e>
                      </m:rad>
                      <m:r>
                        <a:rPr kumimoji="1" lang="en-US" altLang="zh-CN" b="0" i="1" smtClean="0">
                          <a:latin typeface="Cambria Math" panose="02040503050406030204" pitchFamily="18" charset="0"/>
                        </a:rPr>
                        <m:t>)</m:t>
                      </m:r>
                    </m:oMath>
                  </m:oMathPara>
                </a14:m>
                <a:endParaRPr kumimoji="1" lang="en-US" altLang="zh-CN" dirty="0"/>
              </a:p>
              <a:p>
                <a:pPr marL="457200" lvl="1" indent="0" algn="just">
                  <a:buNone/>
                </a:pP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𝐿</m:t>
                        </m:r>
                      </m:e>
                      <m:sub>
                        <m:r>
                          <a:rPr kumimoji="1" lang="en-US" altLang="zh-CN" b="0" i="1" smtClean="0">
                            <a:latin typeface="Cambria Math" panose="02040503050406030204" pitchFamily="18" charset="0"/>
                          </a:rPr>
                          <m:t>𝑤h𝑖𝑡𝑒</m:t>
                        </m:r>
                      </m:sub>
                    </m:sSub>
                    <m:r>
                      <a:rPr kumimoji="1" lang="en-US" altLang="zh-CN" b="0" i="0" smtClean="0">
                        <a:latin typeface="Cambria Math" panose="02040503050406030204" pitchFamily="18" charset="0"/>
                      </a:rPr>
                      <m:t>=10</m:t>
                    </m:r>
                  </m:oMath>
                </a14:m>
                <a:r>
                  <a:rPr kumimoji="1" lang="en-US" altLang="zh-CN" dirty="0"/>
                  <a:t> is the smallest luminance value that will be mapped to white</a:t>
                </a:r>
              </a:p>
              <a:p>
                <a:pPr marL="457200" lvl="1" indent="0" algn="just">
                  <a:buNone/>
                </a:pPr>
                <a14:m>
                  <m:oMath xmlns:m="http://schemas.openxmlformats.org/officeDocument/2006/math">
                    <m:r>
                      <a:rPr kumimoji="1" lang="en-US" altLang="zh-CN" b="0" i="1" smtClean="0">
                        <a:latin typeface="Cambria Math" panose="02040503050406030204" pitchFamily="18" charset="0"/>
                      </a:rPr>
                      <m:t>𝑎</m:t>
                    </m:r>
                    <m:r>
                      <a:rPr kumimoji="1" lang="en-US" altLang="zh-CN" b="0" i="1" smtClean="0">
                        <a:latin typeface="Cambria Math" panose="02040503050406030204" pitchFamily="18" charset="0"/>
                      </a:rPr>
                      <m:t>=0.18</m:t>
                    </m:r>
                  </m:oMath>
                </a14:m>
                <a:r>
                  <a:rPr kumimoji="1" lang="en-US" altLang="zh-CN" dirty="0"/>
                  <a:t> determines the brightness of SDR image</a:t>
                </a:r>
              </a:p>
              <a:p>
                <a:pPr marL="457200" lvl="1" indent="0" algn="just">
                  <a:buNone/>
                </a:pP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𝐿</m:t>
                        </m:r>
                      </m:e>
                      <m:sub>
                        <m:r>
                          <a:rPr kumimoji="1" lang="en-US" altLang="zh-CN" i="1">
                            <a:latin typeface="Cambria Math" panose="02040503050406030204" pitchFamily="18" charset="0"/>
                          </a:rPr>
                          <m:t>𝑚𝑎𝑥</m:t>
                        </m:r>
                      </m:sub>
                    </m:sSub>
                  </m:oMath>
                </a14:m>
                <a:r>
                  <a:rPr kumimoji="1" lang="en-US" altLang="zh-CN" dirty="0"/>
                  <a:t> is set to 1000 which is the maximum luminance value expected for HDR image and it is chosen by user. </a:t>
                </a:r>
              </a:p>
              <a:p>
                <a:pPr marL="457200" lvl="1" indent="0" algn="just">
                  <a:buNone/>
                </a:pPr>
                <a:endParaRPr kumimoji="1" lang="en-US" altLang="zh-CN" dirty="0"/>
              </a:p>
              <a:p>
                <a:pPr marL="457200" lvl="1" indent="0">
                  <a:buNone/>
                </a:pPr>
                <a:r>
                  <a:rPr kumimoji="1" lang="en-US" altLang="zh-CN" dirty="0"/>
                  <a:t> </a:t>
                </a:r>
                <a:endParaRPr kumimoji="1" lang="zh-CN" altLang="en-US" dirty="0"/>
              </a:p>
            </p:txBody>
          </p:sp>
        </mc:Choice>
        <mc:Fallback xmlns="">
          <p:sp>
            <p:nvSpPr>
              <p:cNvPr id="3" name="内容占位符 2">
                <a:extLst>
                  <a:ext uri="{FF2B5EF4-FFF2-40B4-BE49-F238E27FC236}">
                    <a16:creationId xmlns:a16="http://schemas.microsoft.com/office/drawing/2014/main" id="{163E9E99-4939-CA4A-A553-C5D5EFD8358B}"/>
                  </a:ext>
                </a:extLst>
              </p:cNvPr>
              <p:cNvSpPr>
                <a:spLocks noGrp="1" noRot="1" noChangeAspect="1" noMove="1" noResize="1" noEditPoints="1" noAdjustHandles="1" noChangeArrowheads="1" noChangeShapeType="1" noTextEdit="1"/>
              </p:cNvSpPr>
              <p:nvPr>
                <p:ph idx="1"/>
              </p:nvPr>
            </p:nvSpPr>
            <p:spPr>
              <a:blipFill>
                <a:blip r:embed="rId2"/>
                <a:stretch>
                  <a:fillRect l="-676" t="-1970" r="-56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BE9BCAE-EE52-4E9C-A4BB-AD7AA76D755F}"/>
              </a:ext>
            </a:extLst>
          </p:cNvPr>
          <p:cNvSpPr>
            <a:spLocks noGrp="1"/>
          </p:cNvSpPr>
          <p:nvPr>
            <p:ph type="sldNum" sz="quarter" idx="12"/>
          </p:nvPr>
        </p:nvSpPr>
        <p:spPr/>
        <p:txBody>
          <a:bodyPr>
            <a:normAutofit/>
          </a:bodyPr>
          <a:lstStyle/>
          <a:p>
            <a:fld id="{DC355B50-BB11-421F-A311-86914B605882}" type="slidenum">
              <a:rPr lang="en-CA" smtClean="0"/>
              <a:t>19</a:t>
            </a:fld>
            <a:endParaRPr lang="en-CA"/>
          </a:p>
        </p:txBody>
      </p:sp>
    </p:spTree>
    <p:extLst>
      <p:ext uri="{BB962C8B-B14F-4D97-AF65-F5344CB8AC3E}">
        <p14:creationId xmlns:p14="http://schemas.microsoft.com/office/powerpoint/2010/main" val="228041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0133-8EB2-4627-A68A-F94B3C8558E2}"/>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DFE97DFE-6CB7-42C3-BFC7-E6CC5A94E001}"/>
              </a:ext>
            </a:extLst>
          </p:cNvPr>
          <p:cNvSpPr>
            <a:spLocks noGrp="1"/>
          </p:cNvSpPr>
          <p:nvPr>
            <p:ph idx="1"/>
          </p:nvPr>
        </p:nvSpPr>
        <p:spPr/>
        <p:txBody>
          <a:bodyPr/>
          <a:lstStyle/>
          <a:p>
            <a:pPr marL="457200" indent="-457200">
              <a:buFont typeface="+mj-lt"/>
              <a:buAutoNum type="arabicPeriod"/>
            </a:pPr>
            <a:r>
              <a:rPr lang="en-CA" dirty="0"/>
              <a:t>INTRODUCTION</a:t>
            </a:r>
          </a:p>
          <a:p>
            <a:pPr marL="457200" indent="-457200">
              <a:buFont typeface="+mj-lt"/>
              <a:buAutoNum type="arabicPeriod"/>
            </a:pPr>
            <a:r>
              <a:rPr lang="en-CA" dirty="0"/>
              <a:t>FRAMEWORK</a:t>
            </a:r>
          </a:p>
          <a:p>
            <a:pPr marL="457200" indent="-457200">
              <a:buFont typeface="+mj-lt"/>
              <a:buAutoNum type="arabicPeriod"/>
            </a:pPr>
            <a:r>
              <a:rPr lang="en-CA" dirty="0"/>
              <a:t>DATA PROCESSING</a:t>
            </a:r>
          </a:p>
          <a:p>
            <a:pPr marL="457200" indent="-457200">
              <a:buFont typeface="+mj-lt"/>
              <a:buAutoNum type="arabicPeriod"/>
            </a:pPr>
            <a:r>
              <a:rPr lang="en-CA" dirty="0"/>
              <a:t>MODEL</a:t>
            </a:r>
          </a:p>
          <a:p>
            <a:pPr marL="457200" indent="-457200">
              <a:buFont typeface="+mj-lt"/>
              <a:buAutoNum type="arabicPeriod"/>
            </a:pPr>
            <a:r>
              <a:rPr lang="en-CA" dirty="0"/>
              <a:t>NETWORK</a:t>
            </a:r>
          </a:p>
          <a:p>
            <a:pPr marL="457200" indent="-457200">
              <a:buFont typeface="+mj-lt"/>
              <a:buAutoNum type="arabicPeriod"/>
            </a:pPr>
            <a:r>
              <a:rPr lang="en-CA" dirty="0"/>
              <a:t>TRAINING &amp; RESULTS</a:t>
            </a:r>
          </a:p>
          <a:p>
            <a:pPr marL="457200" indent="-457200">
              <a:buFont typeface="+mj-lt"/>
              <a:buAutoNum type="arabicPeriod"/>
            </a:pPr>
            <a:r>
              <a:rPr lang="en-CA" dirty="0"/>
              <a:t>CHALLENGES</a:t>
            </a:r>
          </a:p>
        </p:txBody>
      </p:sp>
      <p:sp>
        <p:nvSpPr>
          <p:cNvPr id="4" name="Slide Number Placeholder 3">
            <a:extLst>
              <a:ext uri="{FF2B5EF4-FFF2-40B4-BE49-F238E27FC236}">
                <a16:creationId xmlns:a16="http://schemas.microsoft.com/office/drawing/2014/main" id="{06696B48-6D14-41B9-BFFD-0F52C6B5E337}"/>
              </a:ext>
            </a:extLst>
          </p:cNvPr>
          <p:cNvSpPr>
            <a:spLocks noGrp="1"/>
          </p:cNvSpPr>
          <p:nvPr>
            <p:ph type="sldNum" sz="quarter" idx="12"/>
          </p:nvPr>
        </p:nvSpPr>
        <p:spPr/>
        <p:txBody>
          <a:bodyPr/>
          <a:lstStyle/>
          <a:p>
            <a:fld id="{DC355B50-BB11-421F-A311-86914B605882}" type="slidenum">
              <a:rPr lang="en-CA" smtClean="0"/>
              <a:t>2</a:t>
            </a:fld>
            <a:endParaRPr lang="en-CA"/>
          </a:p>
        </p:txBody>
      </p:sp>
    </p:spTree>
    <p:extLst>
      <p:ext uri="{BB962C8B-B14F-4D97-AF65-F5344CB8AC3E}">
        <p14:creationId xmlns:p14="http://schemas.microsoft.com/office/powerpoint/2010/main" val="1973775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804478-D19E-DD42-AE79-79E527166666}"/>
              </a:ext>
            </a:extLst>
          </p:cNvPr>
          <p:cNvSpPr>
            <a:spLocks noGrp="1"/>
          </p:cNvSpPr>
          <p:nvPr>
            <p:ph type="title"/>
          </p:nvPr>
        </p:nvSpPr>
        <p:spPr/>
        <p:txBody>
          <a:bodyPr>
            <a:normAutofit/>
          </a:bodyPr>
          <a:lstStyle/>
          <a:p>
            <a:r>
              <a:rPr kumimoji="1" lang="en-US" altLang="zh-CN" dirty="0"/>
              <a:t>Inverse Transform of Reinhard Operator</a:t>
            </a:r>
            <a:endParaRPr kumimoji="1" lang="zh-CN" altLang="en-US" dirty="0"/>
          </a:p>
        </p:txBody>
      </p:sp>
      <p:sp>
        <p:nvSpPr>
          <p:cNvPr id="3" name="内容占位符 2">
            <a:extLst>
              <a:ext uri="{FF2B5EF4-FFF2-40B4-BE49-F238E27FC236}">
                <a16:creationId xmlns:a16="http://schemas.microsoft.com/office/drawing/2014/main" id="{8D46C4E8-74E0-B844-B252-FE99E6A7C766}"/>
              </a:ext>
            </a:extLst>
          </p:cNvPr>
          <p:cNvSpPr>
            <a:spLocks noGrp="1"/>
          </p:cNvSpPr>
          <p:nvPr>
            <p:ph idx="1"/>
          </p:nvPr>
        </p:nvSpPr>
        <p:spPr/>
        <p:txBody>
          <a:bodyPr/>
          <a:lstStyle/>
          <a:p>
            <a:r>
              <a:rPr kumimoji="1" lang="en-US" altLang="zh-CN" dirty="0"/>
              <a:t>Process</a:t>
            </a:r>
          </a:p>
          <a:p>
            <a:pPr marL="457200" lvl="1" indent="0">
              <a:buNone/>
            </a:pPr>
            <a:r>
              <a:rPr kumimoji="1" lang="en-US" altLang="zh-CN" dirty="0"/>
              <a:t>1) Generate HDR image by multiplying the luminance ratio of the HDR and SDR images by the RGB color channel of the SDR image</a:t>
            </a:r>
          </a:p>
          <a:p>
            <a:pPr marL="457200" lvl="1" indent="0">
              <a:buNone/>
            </a:pPr>
            <a:r>
              <a:rPr kumimoji="1" lang="en-US" altLang="zh-CN" dirty="0"/>
              <a:t>2) Convert Gamut from BT.709 to BT.2020</a:t>
            </a:r>
          </a:p>
          <a:p>
            <a:pPr marL="457200" lvl="1" indent="0">
              <a:buNone/>
            </a:pPr>
            <a:r>
              <a:rPr kumimoji="1" lang="en-US" altLang="zh-CN" dirty="0"/>
              <a:t>3) Apply PQ </a:t>
            </a:r>
            <a:r>
              <a:rPr lang="en-US" altLang="zh-CN" dirty="0"/>
              <a:t>SMPTE ST 2084</a:t>
            </a:r>
          </a:p>
          <a:p>
            <a:pPr marL="457200" lvl="1" indent="0">
              <a:buNone/>
            </a:pPr>
            <a:r>
              <a:rPr lang="en-US" altLang="zh-CN" dirty="0"/>
              <a:t>4) Save HDR image with </a:t>
            </a:r>
            <a:r>
              <a:rPr lang="en-US" altLang="zh-CN" dirty="0" err="1"/>
              <a:t>OpenEXR</a:t>
            </a:r>
            <a:r>
              <a:rPr lang="en-US" altLang="zh-CN" dirty="0"/>
              <a:t> format</a:t>
            </a:r>
          </a:p>
          <a:p>
            <a:pPr marL="457200" lvl="1" indent="0">
              <a:buNone/>
            </a:pPr>
            <a:endParaRPr kumimoji="1" lang="en-US" altLang="zh-CN" dirty="0"/>
          </a:p>
          <a:p>
            <a:pPr marL="457200" lvl="1" indent="0" algn="ctr">
              <a:buNone/>
            </a:pPr>
            <a:endParaRPr kumimoji="1" lang="en-US" altLang="zh-CN" dirty="0"/>
          </a:p>
          <a:p>
            <a:pPr marL="914400" lvl="2" indent="0">
              <a:buNone/>
            </a:pPr>
            <a:endParaRPr kumimoji="1" lang="en-US" altLang="zh-CN" dirty="0"/>
          </a:p>
        </p:txBody>
      </p:sp>
      <p:sp>
        <p:nvSpPr>
          <p:cNvPr id="4" name="Slide Number Placeholder 3">
            <a:extLst>
              <a:ext uri="{FF2B5EF4-FFF2-40B4-BE49-F238E27FC236}">
                <a16:creationId xmlns:a16="http://schemas.microsoft.com/office/drawing/2014/main" id="{EE7F46D7-E5B7-4952-9621-F40A4239CAD2}"/>
              </a:ext>
            </a:extLst>
          </p:cNvPr>
          <p:cNvSpPr>
            <a:spLocks noGrp="1"/>
          </p:cNvSpPr>
          <p:nvPr>
            <p:ph type="sldNum" sz="quarter" idx="12"/>
          </p:nvPr>
        </p:nvSpPr>
        <p:spPr/>
        <p:txBody>
          <a:bodyPr>
            <a:normAutofit/>
          </a:bodyPr>
          <a:lstStyle/>
          <a:p>
            <a:fld id="{DC355B50-BB11-421F-A311-86914B605882}" type="slidenum">
              <a:rPr lang="en-CA" smtClean="0"/>
              <a:t>20</a:t>
            </a:fld>
            <a:endParaRPr lang="en-CA"/>
          </a:p>
        </p:txBody>
      </p:sp>
    </p:spTree>
    <p:extLst>
      <p:ext uri="{BB962C8B-B14F-4D97-AF65-F5344CB8AC3E}">
        <p14:creationId xmlns:p14="http://schemas.microsoft.com/office/powerpoint/2010/main" val="1232490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NN Structure"/>
          <p:cNvSpPr txBox="1">
            <a:spLocks noGrp="1"/>
          </p:cNvSpPr>
          <p:nvPr>
            <p:ph type="title"/>
          </p:nvPr>
        </p:nvSpPr>
        <p:spPr>
          <a:xfrm>
            <a:off x="5829300" y="746125"/>
            <a:ext cx="8610600" cy="1293028"/>
          </a:xfrm>
          <a:prstGeom prst="rect">
            <a:avLst/>
          </a:prstGeom>
        </p:spPr>
        <p:txBody>
          <a:bodyPr>
            <a:normAutofit/>
          </a:bodyPr>
          <a:lstStyle>
            <a:lvl1pPr algn="l">
              <a:defRPr sz="4800"/>
            </a:lvl1pPr>
          </a:lstStyle>
          <a:p>
            <a:r>
              <a:rPr sz="4400" dirty="0"/>
              <a:t>CNN Structure</a:t>
            </a:r>
          </a:p>
        </p:txBody>
      </p:sp>
      <p:sp>
        <p:nvSpPr>
          <p:cNvPr id="120" name="Input Image Size: 512*512*3.…"/>
          <p:cNvSpPr txBox="1">
            <a:spLocks noGrp="1"/>
          </p:cNvSpPr>
          <p:nvPr>
            <p:ph type="body" idx="1"/>
          </p:nvPr>
        </p:nvSpPr>
        <p:spPr>
          <a:xfrm>
            <a:off x="879276" y="2327612"/>
            <a:ext cx="10767894" cy="4420196"/>
          </a:xfrm>
          <a:prstGeom prst="rect">
            <a:avLst/>
          </a:prstGeom>
        </p:spPr>
        <p:txBody>
          <a:bodyPr>
            <a:normAutofit/>
          </a:bodyPr>
          <a:lstStyle/>
          <a:p>
            <a:pPr>
              <a:defRPr sz="2800"/>
            </a:pPr>
            <a:r>
              <a:rPr sz="2000" dirty="0"/>
              <a:t>Input Image Size: 512*512*3.</a:t>
            </a:r>
          </a:p>
          <a:p>
            <a:pPr>
              <a:defRPr sz="2800"/>
            </a:pPr>
            <a:r>
              <a:rPr sz="2000" dirty="0"/>
              <a:t>19 convolutional layers, 4 max pooling layers (max pooling).</a:t>
            </a:r>
          </a:p>
          <a:p>
            <a:pPr>
              <a:defRPr sz="2800"/>
            </a:pPr>
            <a:r>
              <a:rPr sz="2000" dirty="0"/>
              <a:t>Reference Network: U-net.</a:t>
            </a:r>
          </a:p>
          <a:p>
            <a:pPr>
              <a:defRPr sz="2800"/>
            </a:pPr>
            <a:r>
              <a:rPr sz="2000" dirty="0"/>
              <a:t>Components: Encoder, Decoder &amp; Skip connections.</a:t>
            </a:r>
          </a:p>
          <a:p>
            <a:pPr>
              <a:defRPr sz="2800"/>
            </a:pPr>
            <a:r>
              <a:rPr sz="2000" dirty="0"/>
              <a:t>Activation Function: </a:t>
            </a:r>
            <a:r>
              <a:rPr sz="2000" dirty="0" err="1"/>
              <a:t>ReLU</a:t>
            </a:r>
            <a:r>
              <a:rPr sz="2000" dirty="0"/>
              <a:t> (except that we use sigmoid for output).</a:t>
            </a:r>
          </a:p>
        </p:txBody>
      </p:sp>
      <p:sp>
        <p:nvSpPr>
          <p:cNvPr id="2" name="Slide Number Placeholder 1">
            <a:extLst>
              <a:ext uri="{FF2B5EF4-FFF2-40B4-BE49-F238E27FC236}">
                <a16:creationId xmlns:a16="http://schemas.microsoft.com/office/drawing/2014/main" id="{C812A253-3BC3-4E93-B560-6737BE9FDF9B}"/>
              </a:ext>
            </a:extLst>
          </p:cNvPr>
          <p:cNvSpPr>
            <a:spLocks noGrp="1"/>
          </p:cNvSpPr>
          <p:nvPr>
            <p:ph type="sldNum" sz="quarter" idx="2"/>
          </p:nvPr>
        </p:nvSpPr>
        <p:spPr/>
        <p:txBody>
          <a:bodyPr>
            <a:normAutofit/>
          </a:bodyPr>
          <a:lstStyle/>
          <a:p>
            <a:fld id="{86CB4B4D-7CA3-9044-876B-883B54F8677D}" type="slidenum">
              <a:rPr lang="en-CA" smtClean="0"/>
              <a:t>21</a:t>
            </a:fld>
            <a:endParaRPr lang="en-CA"/>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C854C-6E05-4D11-9117-354BEAA83E4A}"/>
              </a:ext>
            </a:extLst>
          </p:cNvPr>
          <p:cNvSpPr>
            <a:spLocks noGrp="1"/>
          </p:cNvSpPr>
          <p:nvPr>
            <p:ph type="title"/>
          </p:nvPr>
        </p:nvSpPr>
        <p:spPr>
          <a:xfrm>
            <a:off x="-215097" y="381000"/>
            <a:ext cx="10515600" cy="1325563"/>
          </a:xfrm>
        </p:spPr>
        <p:txBody>
          <a:bodyPr/>
          <a:lstStyle/>
          <a:p>
            <a:r>
              <a:rPr lang="en-CA" dirty="0"/>
              <a:t>Network</a:t>
            </a:r>
          </a:p>
        </p:txBody>
      </p:sp>
      <p:sp>
        <p:nvSpPr>
          <p:cNvPr id="3" name="Slide Number Placeholder 2">
            <a:extLst>
              <a:ext uri="{FF2B5EF4-FFF2-40B4-BE49-F238E27FC236}">
                <a16:creationId xmlns:a16="http://schemas.microsoft.com/office/drawing/2014/main" id="{DBCF0CC8-BE11-4C40-B82A-04AF54020569}"/>
              </a:ext>
            </a:extLst>
          </p:cNvPr>
          <p:cNvSpPr>
            <a:spLocks noGrp="1"/>
          </p:cNvSpPr>
          <p:nvPr>
            <p:ph type="sldNum" sz="quarter" idx="12"/>
          </p:nvPr>
        </p:nvSpPr>
        <p:spPr/>
        <p:txBody>
          <a:bodyPr>
            <a:normAutofit/>
          </a:bodyPr>
          <a:lstStyle/>
          <a:p>
            <a:fld id="{DC355B50-BB11-421F-A311-86914B605882}" type="slidenum">
              <a:rPr lang="en-CA" smtClean="0"/>
              <a:t>22</a:t>
            </a:fld>
            <a:endParaRPr lang="en-CA"/>
          </a:p>
        </p:txBody>
      </p:sp>
      <p:pic>
        <p:nvPicPr>
          <p:cNvPr id="5" name="Picture 4">
            <a:extLst>
              <a:ext uri="{FF2B5EF4-FFF2-40B4-BE49-F238E27FC236}">
                <a16:creationId xmlns:a16="http://schemas.microsoft.com/office/drawing/2014/main" id="{32336B95-273D-4B5D-B52B-A50B7C1FC6A8}"/>
              </a:ext>
            </a:extLst>
          </p:cNvPr>
          <p:cNvPicPr>
            <a:picLocks noChangeAspect="1"/>
          </p:cNvPicPr>
          <p:nvPr/>
        </p:nvPicPr>
        <p:blipFill>
          <a:blip r:embed="rId2"/>
          <a:stretch>
            <a:fillRect/>
          </a:stretch>
        </p:blipFill>
        <p:spPr>
          <a:xfrm>
            <a:off x="2373302" y="1444225"/>
            <a:ext cx="7761298" cy="5314770"/>
          </a:xfrm>
          <a:prstGeom prst="rect">
            <a:avLst/>
          </a:prstGeom>
        </p:spPr>
      </p:pic>
    </p:spTree>
    <p:extLst>
      <p:ext uri="{BB962C8B-B14F-4D97-AF65-F5344CB8AC3E}">
        <p14:creationId xmlns:p14="http://schemas.microsoft.com/office/powerpoint/2010/main" val="3952855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Network Details (1)"/>
          <p:cNvSpPr txBox="1">
            <a:spLocks noGrp="1"/>
          </p:cNvSpPr>
          <p:nvPr>
            <p:ph type="title"/>
          </p:nvPr>
        </p:nvSpPr>
        <p:spPr>
          <a:prstGeom prst="rect">
            <a:avLst/>
          </a:prstGeom>
        </p:spPr>
        <p:txBody>
          <a:bodyPr>
            <a:normAutofit fontScale="90000"/>
          </a:bodyPr>
          <a:lstStyle>
            <a:lvl1pPr algn="l">
              <a:defRPr sz="4800"/>
            </a:lvl1pPr>
          </a:lstStyle>
          <a:p>
            <a:r>
              <a:rPr lang="en-US" sz="4400" dirty="0"/>
              <a:t>Network Details – Basic Layout</a:t>
            </a:r>
            <a:endParaRPr sz="4400" dirty="0"/>
          </a:p>
        </p:txBody>
      </p:sp>
      <p:sp>
        <p:nvSpPr>
          <p:cNvPr id="123" name="Number of the filter: 32, 64, 128, 256, 512.…"/>
          <p:cNvSpPr txBox="1">
            <a:spLocks noGrp="1"/>
          </p:cNvSpPr>
          <p:nvPr>
            <p:ph type="body" idx="1"/>
          </p:nvPr>
        </p:nvSpPr>
        <p:spPr>
          <a:xfrm>
            <a:off x="403860" y="2075649"/>
            <a:ext cx="6078220" cy="1819236"/>
          </a:xfrm>
          <a:prstGeom prst="rect">
            <a:avLst/>
          </a:prstGeom>
        </p:spPr>
        <p:txBody>
          <a:bodyPr>
            <a:normAutofit/>
          </a:bodyPr>
          <a:lstStyle/>
          <a:p>
            <a:pPr>
              <a:defRPr sz="2800"/>
            </a:pPr>
            <a:r>
              <a:rPr sz="2000" dirty="0"/>
              <a:t>Number of the filter: 32, 64, 128, 256, 512.</a:t>
            </a:r>
          </a:p>
          <a:p>
            <a:pPr>
              <a:defRPr sz="2800"/>
            </a:pPr>
            <a:r>
              <a:rPr sz="2000" dirty="0"/>
              <a:t>Filter Size (Encoder): 3*3.</a:t>
            </a:r>
          </a:p>
          <a:p>
            <a:pPr>
              <a:defRPr sz="2800"/>
            </a:pPr>
            <a:r>
              <a:rPr sz="2000" dirty="0"/>
              <a:t>Filter Size (Decoder &amp; Output): 2*2.</a:t>
            </a:r>
          </a:p>
          <a:p>
            <a:pPr>
              <a:defRPr sz="2800"/>
            </a:pPr>
            <a:r>
              <a:rPr sz="2000" dirty="0"/>
              <a:t>Max pooling layer: kernel size (2*2), stride (2).</a:t>
            </a:r>
          </a:p>
        </p:txBody>
      </p:sp>
      <p:sp>
        <p:nvSpPr>
          <p:cNvPr id="2" name="Slide Number Placeholder 1">
            <a:extLst>
              <a:ext uri="{FF2B5EF4-FFF2-40B4-BE49-F238E27FC236}">
                <a16:creationId xmlns:a16="http://schemas.microsoft.com/office/drawing/2014/main" id="{C5E8BF2D-2756-4085-8891-C17260994AE9}"/>
              </a:ext>
            </a:extLst>
          </p:cNvPr>
          <p:cNvSpPr>
            <a:spLocks noGrp="1"/>
          </p:cNvSpPr>
          <p:nvPr>
            <p:ph type="sldNum" sz="quarter" idx="2"/>
          </p:nvPr>
        </p:nvSpPr>
        <p:spPr/>
        <p:txBody>
          <a:bodyPr>
            <a:normAutofit/>
          </a:bodyPr>
          <a:lstStyle/>
          <a:p>
            <a:fld id="{86CB4B4D-7CA3-9044-876B-883B54F8677D}" type="slidenum">
              <a:rPr lang="en-CA" smtClean="0"/>
              <a:t>23</a:t>
            </a:fld>
            <a:endParaRPr lang="en-CA"/>
          </a:p>
        </p:txBody>
      </p:sp>
      <p:pic>
        <p:nvPicPr>
          <p:cNvPr id="3" name="Picture 2">
            <a:extLst>
              <a:ext uri="{FF2B5EF4-FFF2-40B4-BE49-F238E27FC236}">
                <a16:creationId xmlns:a16="http://schemas.microsoft.com/office/drawing/2014/main" id="{EA422F00-1D08-4F17-A235-F9525E6EC657}"/>
              </a:ext>
            </a:extLst>
          </p:cNvPr>
          <p:cNvPicPr>
            <a:picLocks noChangeAspect="1"/>
          </p:cNvPicPr>
          <p:nvPr/>
        </p:nvPicPr>
        <p:blipFill>
          <a:blip r:embed="rId2"/>
          <a:stretch>
            <a:fillRect/>
          </a:stretch>
        </p:blipFill>
        <p:spPr>
          <a:xfrm>
            <a:off x="6261100" y="2057401"/>
            <a:ext cx="5679440" cy="3890394"/>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1" name="Picture 130">
            <a:extLst>
              <a:ext uri="{FF2B5EF4-FFF2-40B4-BE49-F238E27FC236}">
                <a16:creationId xmlns:a16="http://schemas.microsoft.com/office/drawing/2014/main" id="{93E2C8F5-B35B-4728-AFAB-5111275C6C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33" name="Rectangle 132">
            <a:extLst>
              <a:ext uri="{FF2B5EF4-FFF2-40B4-BE49-F238E27FC236}">
                <a16:creationId xmlns:a16="http://schemas.microsoft.com/office/drawing/2014/main" id="{5B015324-98EE-4370-8001-85C1278A1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a:extLst>
              <a:ext uri="{FF2B5EF4-FFF2-40B4-BE49-F238E27FC236}">
                <a16:creationId xmlns:a16="http://schemas.microsoft.com/office/drawing/2014/main" id="{14E49BFF-40A2-4616-8638-9CBE4EC1F6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125" name="Network Details (2）"/>
          <p:cNvSpPr txBox="1">
            <a:spLocks noGrp="1"/>
          </p:cNvSpPr>
          <p:nvPr>
            <p:ph type="title"/>
          </p:nvPr>
        </p:nvSpPr>
        <p:spPr>
          <a:xfrm>
            <a:off x="2442258" y="493095"/>
            <a:ext cx="9594987" cy="1138855"/>
          </a:xfrm>
          <a:prstGeom prst="rect">
            <a:avLst/>
          </a:prstGeom>
        </p:spPr>
        <p:txBody>
          <a:bodyPr vert="horz" lIns="91440" tIns="45720" rIns="91440" bIns="45720" rtlCol="0" anchor="b">
            <a:normAutofit fontScale="90000"/>
          </a:bodyPr>
          <a:lstStyle>
            <a:lvl1pPr algn="l">
              <a:defRPr sz="4800"/>
            </a:lvl1pPr>
          </a:lstStyle>
          <a:p>
            <a:r>
              <a:rPr lang="en-US" sz="4000" dirty="0"/>
              <a:t>Network Details – Additional Features</a:t>
            </a:r>
          </a:p>
        </p:txBody>
      </p:sp>
      <p:sp>
        <p:nvSpPr>
          <p:cNvPr id="2" name="Slide Number Placeholder 1">
            <a:extLst>
              <a:ext uri="{FF2B5EF4-FFF2-40B4-BE49-F238E27FC236}">
                <a16:creationId xmlns:a16="http://schemas.microsoft.com/office/drawing/2014/main" id="{7880F38C-DA53-4BE3-9E06-C6F2B4EB1EBB}"/>
              </a:ext>
            </a:extLst>
          </p:cNvPr>
          <p:cNvSpPr>
            <a:spLocks noGrp="1"/>
          </p:cNvSpPr>
          <p:nvPr>
            <p:ph type="sldNum" sz="quarter" idx="2"/>
          </p:nvPr>
        </p:nvSpPr>
        <p:spPr>
          <a:xfrm>
            <a:off x="8763000" y="381000"/>
            <a:ext cx="2743200" cy="365125"/>
          </a:xfrm>
        </p:spPr>
        <p:txBody>
          <a:bodyPr vert="horz" lIns="91440" tIns="45720" rIns="91440" bIns="45720" rtlCol="0" anchor="ctr">
            <a:normAutofit/>
          </a:bodyPr>
          <a:lstStyle/>
          <a:p>
            <a:pPr>
              <a:spcAft>
                <a:spcPts val="600"/>
              </a:spcAft>
            </a:pPr>
            <a:fld id="{86CB4B4D-7CA3-9044-876B-883B54F8677D}" type="slidenum">
              <a:rPr lang="en-US" smtClean="0"/>
              <a:pPr>
                <a:spcAft>
                  <a:spcPts val="600"/>
                </a:spcAft>
              </a:pPr>
              <a:t>24</a:t>
            </a:fld>
            <a:endParaRPr lang="en-US"/>
          </a:p>
        </p:txBody>
      </p:sp>
      <p:sp>
        <p:nvSpPr>
          <p:cNvPr id="126" name="Dropout is implemented to deal with overfitting in 4th and 5th convolutional block.…"/>
          <p:cNvSpPr txBox="1">
            <a:spLocks noGrp="1"/>
          </p:cNvSpPr>
          <p:nvPr>
            <p:ph type="body" idx="1"/>
          </p:nvPr>
        </p:nvSpPr>
        <p:spPr>
          <a:xfrm>
            <a:off x="450617" y="1983278"/>
            <a:ext cx="5506656" cy="3929865"/>
          </a:xfrm>
          <a:prstGeom prst="rect">
            <a:avLst/>
          </a:prstGeom>
        </p:spPr>
        <p:txBody>
          <a:bodyPr vert="horz" lIns="91440" tIns="45720" rIns="91440" bIns="45720" rtlCol="0">
            <a:normAutofit/>
          </a:bodyPr>
          <a:lstStyle/>
          <a:p>
            <a:pPr>
              <a:defRPr sz="2800"/>
            </a:pPr>
            <a:r>
              <a:rPr lang="en-US" sz="2000" dirty="0"/>
              <a:t>Dropout is implemented to deal with overfitting in 4th and 5th convolutional block.</a:t>
            </a:r>
          </a:p>
          <a:p>
            <a:pPr>
              <a:defRPr sz="2800"/>
            </a:pPr>
            <a:endParaRPr lang="en-US" sz="2000" dirty="0"/>
          </a:p>
          <a:p>
            <a:pPr>
              <a:defRPr sz="2800"/>
            </a:pPr>
            <a:r>
              <a:rPr lang="en-US" sz="2000" dirty="0"/>
              <a:t>We apply Batch Normalization to outputs of </a:t>
            </a:r>
            <a:r>
              <a:rPr lang="en-US" sz="2000" dirty="0" err="1"/>
              <a:t>ReLU</a:t>
            </a:r>
            <a:r>
              <a:rPr lang="en-US" sz="2000" dirty="0"/>
              <a:t> functions after convolutional layers to solve covariance shift.</a:t>
            </a:r>
          </a:p>
        </p:txBody>
      </p:sp>
      <p:pic>
        <p:nvPicPr>
          <p:cNvPr id="4104" name="Picture 8" descr="Image result for dropout layer cnn">
            <a:extLst>
              <a:ext uri="{FF2B5EF4-FFF2-40B4-BE49-F238E27FC236}">
                <a16:creationId xmlns:a16="http://schemas.microsoft.com/office/drawing/2014/main" id="{0198C538-0F25-40E6-BEC5-28E993A5352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1025"/>
          <a:stretch/>
        </p:blipFill>
        <p:spPr bwMode="auto">
          <a:xfrm>
            <a:off x="5904614" y="4852987"/>
            <a:ext cx="5320488" cy="144145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Standard and batch normalized network">
            <a:extLst>
              <a:ext uri="{FF2B5EF4-FFF2-40B4-BE49-F238E27FC236}">
                <a16:creationId xmlns:a16="http://schemas.microsoft.com/office/drawing/2014/main" id="{408DF426-83F9-4CB1-96FC-BB3D57646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7890" y="1822450"/>
            <a:ext cx="4313274" cy="2613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F6615-91F7-47DB-A2E3-28E19340CE25}"/>
              </a:ext>
            </a:extLst>
          </p:cNvPr>
          <p:cNvSpPr>
            <a:spLocks noGrp="1"/>
          </p:cNvSpPr>
          <p:nvPr>
            <p:ph type="title"/>
          </p:nvPr>
        </p:nvSpPr>
        <p:spPr/>
        <p:txBody>
          <a:bodyPr/>
          <a:lstStyle/>
          <a:p>
            <a:r>
              <a:rPr lang="en-US" dirty="0"/>
              <a:t>Training Methodology - Input</a:t>
            </a:r>
          </a:p>
        </p:txBody>
      </p:sp>
      <p:sp>
        <p:nvSpPr>
          <p:cNvPr id="3" name="Content Placeholder 2">
            <a:extLst>
              <a:ext uri="{FF2B5EF4-FFF2-40B4-BE49-F238E27FC236}">
                <a16:creationId xmlns:a16="http://schemas.microsoft.com/office/drawing/2014/main" id="{E73E06FA-2BC2-4B95-A2F0-C30CC398811F}"/>
              </a:ext>
            </a:extLst>
          </p:cNvPr>
          <p:cNvSpPr>
            <a:spLocks noGrp="1"/>
          </p:cNvSpPr>
          <p:nvPr>
            <p:ph idx="1"/>
          </p:nvPr>
        </p:nvSpPr>
        <p:spPr>
          <a:xfrm>
            <a:off x="835609" y="2057401"/>
            <a:ext cx="10820400" cy="841603"/>
          </a:xfrm>
        </p:spPr>
        <p:txBody>
          <a:bodyPr>
            <a:normAutofit/>
          </a:bodyPr>
          <a:lstStyle/>
          <a:p>
            <a:r>
              <a:rPr lang="en-US" sz="2000" b="1" dirty="0"/>
              <a:t>Input</a:t>
            </a:r>
            <a:r>
              <a:rPr lang="en-US" sz="2000" dirty="0"/>
              <a:t> – 2400 Total Images (2000 Training images and 400 used for validation)</a:t>
            </a:r>
          </a:p>
          <a:p>
            <a:r>
              <a:rPr lang="en-US" sz="2000" b="1" dirty="0"/>
              <a:t>Output</a:t>
            </a:r>
            <a:r>
              <a:rPr lang="en-US" sz="2000" dirty="0"/>
              <a:t> – Corresponding 2400 Images with Reinhardt Applied as Ground Truth</a:t>
            </a:r>
          </a:p>
          <a:p>
            <a:pPr lvl="1"/>
            <a:endParaRPr lang="en-US" sz="1800" dirty="0"/>
          </a:p>
          <a:p>
            <a:pPr lvl="1"/>
            <a:endParaRPr lang="en-US" sz="1800" dirty="0"/>
          </a:p>
        </p:txBody>
      </p:sp>
      <p:sp>
        <p:nvSpPr>
          <p:cNvPr id="4" name="Slide Number Placeholder 3">
            <a:extLst>
              <a:ext uri="{FF2B5EF4-FFF2-40B4-BE49-F238E27FC236}">
                <a16:creationId xmlns:a16="http://schemas.microsoft.com/office/drawing/2014/main" id="{8B024898-E8EB-4CEA-8AFF-DD4A21E89478}"/>
              </a:ext>
            </a:extLst>
          </p:cNvPr>
          <p:cNvSpPr>
            <a:spLocks noGrp="1"/>
          </p:cNvSpPr>
          <p:nvPr>
            <p:ph type="sldNum" sz="quarter" idx="12"/>
          </p:nvPr>
        </p:nvSpPr>
        <p:spPr/>
        <p:txBody>
          <a:bodyPr>
            <a:normAutofit/>
          </a:bodyPr>
          <a:lstStyle/>
          <a:p>
            <a:fld id="{DC355B50-BB11-421F-A311-86914B605882}" type="slidenum">
              <a:rPr lang="en-CA" smtClean="0"/>
              <a:t>25</a:t>
            </a:fld>
            <a:endParaRPr lang="en-CA"/>
          </a:p>
        </p:txBody>
      </p:sp>
      <p:pic>
        <p:nvPicPr>
          <p:cNvPr id="6" name="Picture 5">
            <a:extLst>
              <a:ext uri="{FF2B5EF4-FFF2-40B4-BE49-F238E27FC236}">
                <a16:creationId xmlns:a16="http://schemas.microsoft.com/office/drawing/2014/main" id="{D8EDF9C7-A40B-47A3-8B0E-5B184DE77849}"/>
              </a:ext>
            </a:extLst>
          </p:cNvPr>
          <p:cNvPicPr>
            <a:picLocks noChangeAspect="1"/>
          </p:cNvPicPr>
          <p:nvPr/>
        </p:nvPicPr>
        <p:blipFill>
          <a:blip r:embed="rId2"/>
          <a:stretch>
            <a:fillRect/>
          </a:stretch>
        </p:blipFill>
        <p:spPr>
          <a:xfrm>
            <a:off x="835609" y="3306505"/>
            <a:ext cx="2200275" cy="2200275"/>
          </a:xfrm>
          <a:prstGeom prst="rect">
            <a:avLst/>
          </a:prstGeom>
        </p:spPr>
      </p:pic>
      <p:sp>
        <p:nvSpPr>
          <p:cNvPr id="7" name="TextBox 6">
            <a:extLst>
              <a:ext uri="{FF2B5EF4-FFF2-40B4-BE49-F238E27FC236}">
                <a16:creationId xmlns:a16="http://schemas.microsoft.com/office/drawing/2014/main" id="{7D9B1EA4-5E29-4780-8CB9-DA09BA48BE9E}"/>
              </a:ext>
            </a:extLst>
          </p:cNvPr>
          <p:cNvSpPr txBox="1"/>
          <p:nvPr/>
        </p:nvSpPr>
        <p:spPr>
          <a:xfrm>
            <a:off x="445407" y="5575360"/>
            <a:ext cx="2980678" cy="369332"/>
          </a:xfrm>
          <a:prstGeom prst="rect">
            <a:avLst/>
          </a:prstGeom>
          <a:noFill/>
        </p:spPr>
        <p:txBody>
          <a:bodyPr wrap="square" rtlCol="0">
            <a:spAutoFit/>
          </a:bodyPr>
          <a:lstStyle/>
          <a:p>
            <a:r>
              <a:rPr lang="en-US" dirty="0"/>
              <a:t>SDR – Virtual Camera (In)</a:t>
            </a:r>
          </a:p>
        </p:txBody>
      </p:sp>
      <p:pic>
        <p:nvPicPr>
          <p:cNvPr id="10" name="Picture 9">
            <a:extLst>
              <a:ext uri="{FF2B5EF4-FFF2-40B4-BE49-F238E27FC236}">
                <a16:creationId xmlns:a16="http://schemas.microsoft.com/office/drawing/2014/main" id="{0BAFD492-83BB-43D8-B8F4-4C385F732D71}"/>
              </a:ext>
            </a:extLst>
          </p:cNvPr>
          <p:cNvPicPr>
            <a:picLocks noChangeAspect="1"/>
          </p:cNvPicPr>
          <p:nvPr/>
        </p:nvPicPr>
        <p:blipFill>
          <a:blip r:embed="rId3"/>
          <a:stretch>
            <a:fillRect/>
          </a:stretch>
        </p:blipFill>
        <p:spPr>
          <a:xfrm>
            <a:off x="4067224" y="3306505"/>
            <a:ext cx="2200275" cy="2200275"/>
          </a:xfrm>
          <a:prstGeom prst="rect">
            <a:avLst/>
          </a:prstGeom>
        </p:spPr>
      </p:pic>
      <p:sp>
        <p:nvSpPr>
          <p:cNvPr id="12" name="TextBox 11">
            <a:extLst>
              <a:ext uri="{FF2B5EF4-FFF2-40B4-BE49-F238E27FC236}">
                <a16:creationId xmlns:a16="http://schemas.microsoft.com/office/drawing/2014/main" id="{15DE1EBC-D600-47AE-9DDF-04CECCD4A9E7}"/>
              </a:ext>
            </a:extLst>
          </p:cNvPr>
          <p:cNvSpPr txBox="1"/>
          <p:nvPr/>
        </p:nvSpPr>
        <p:spPr>
          <a:xfrm>
            <a:off x="3854833" y="5575360"/>
            <a:ext cx="2680088" cy="369332"/>
          </a:xfrm>
          <a:prstGeom prst="rect">
            <a:avLst/>
          </a:prstGeom>
          <a:noFill/>
        </p:spPr>
        <p:txBody>
          <a:bodyPr wrap="square" rtlCol="0">
            <a:spAutoFit/>
          </a:bodyPr>
          <a:lstStyle/>
          <a:p>
            <a:r>
              <a:rPr lang="en-US" dirty="0"/>
              <a:t>SDR – Reinhardt (Out)</a:t>
            </a:r>
          </a:p>
        </p:txBody>
      </p:sp>
      <p:sp>
        <p:nvSpPr>
          <p:cNvPr id="11" name="Arrow: Right 10">
            <a:extLst>
              <a:ext uri="{FF2B5EF4-FFF2-40B4-BE49-F238E27FC236}">
                <a16:creationId xmlns:a16="http://schemas.microsoft.com/office/drawing/2014/main" id="{F5581D40-C7A8-4B22-96E9-FDE66B091E82}"/>
              </a:ext>
            </a:extLst>
          </p:cNvPr>
          <p:cNvSpPr/>
          <p:nvPr/>
        </p:nvSpPr>
        <p:spPr>
          <a:xfrm>
            <a:off x="3085337" y="4073589"/>
            <a:ext cx="932434"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425A5A22-CF0E-4AC6-A198-3BE2C1C156A1}"/>
              </a:ext>
            </a:extLst>
          </p:cNvPr>
          <p:cNvSpPr txBox="1">
            <a:spLocks/>
          </p:cNvSpPr>
          <p:nvPr/>
        </p:nvSpPr>
        <p:spPr>
          <a:xfrm>
            <a:off x="6835879" y="3222360"/>
            <a:ext cx="4820130" cy="12963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lvl="1"/>
            <a:endParaRPr lang="en-US" sz="1800" dirty="0"/>
          </a:p>
        </p:txBody>
      </p:sp>
      <p:sp>
        <p:nvSpPr>
          <p:cNvPr id="13" name="TextBox 12">
            <a:extLst>
              <a:ext uri="{FF2B5EF4-FFF2-40B4-BE49-F238E27FC236}">
                <a16:creationId xmlns:a16="http://schemas.microsoft.com/office/drawing/2014/main" id="{AF981066-3A62-42C7-806A-8870C719770A}"/>
              </a:ext>
            </a:extLst>
          </p:cNvPr>
          <p:cNvSpPr txBox="1"/>
          <p:nvPr/>
        </p:nvSpPr>
        <p:spPr>
          <a:xfrm>
            <a:off x="1376561" y="6194074"/>
            <a:ext cx="4349985" cy="369332"/>
          </a:xfrm>
          <a:prstGeom prst="rect">
            <a:avLst/>
          </a:prstGeom>
          <a:noFill/>
        </p:spPr>
        <p:txBody>
          <a:bodyPr wrap="square" rtlCol="0">
            <a:spAutoFit/>
          </a:bodyPr>
          <a:lstStyle/>
          <a:p>
            <a:r>
              <a:rPr lang="en-US" dirty="0"/>
              <a:t>Broken down into 3D Matrices of </a:t>
            </a:r>
            <a:r>
              <a:rPr lang="en-US" b="1" dirty="0">
                <a:solidFill>
                  <a:srgbClr val="FF0000"/>
                </a:solidFill>
              </a:rPr>
              <a:t>R</a:t>
            </a:r>
            <a:r>
              <a:rPr lang="en-US" b="1" dirty="0">
                <a:solidFill>
                  <a:srgbClr val="92D050"/>
                </a:solidFill>
              </a:rPr>
              <a:t>G</a:t>
            </a:r>
            <a:r>
              <a:rPr lang="en-US" b="1" dirty="0">
                <a:solidFill>
                  <a:srgbClr val="00B0F0"/>
                </a:solidFill>
              </a:rPr>
              <a:t>B</a:t>
            </a:r>
          </a:p>
        </p:txBody>
      </p:sp>
      <p:sp>
        <p:nvSpPr>
          <p:cNvPr id="15" name="TextBox 14">
            <a:extLst>
              <a:ext uri="{FF2B5EF4-FFF2-40B4-BE49-F238E27FC236}">
                <a16:creationId xmlns:a16="http://schemas.microsoft.com/office/drawing/2014/main" id="{D5591AE5-3C78-4341-AFA4-DBCCBB4E7066}"/>
              </a:ext>
            </a:extLst>
          </p:cNvPr>
          <p:cNvSpPr txBox="1"/>
          <p:nvPr/>
        </p:nvSpPr>
        <p:spPr>
          <a:xfrm>
            <a:off x="6534921" y="3215702"/>
            <a:ext cx="4971279" cy="2308324"/>
          </a:xfrm>
          <a:prstGeom prst="rect">
            <a:avLst/>
          </a:prstGeom>
          <a:noFill/>
        </p:spPr>
        <p:txBody>
          <a:bodyPr wrap="square" rtlCol="0">
            <a:spAutoFit/>
          </a:bodyPr>
          <a:lstStyle/>
          <a:p>
            <a:r>
              <a:rPr lang="en-US" b="1" dirty="0"/>
              <a:t>Scaling</a:t>
            </a:r>
            <a:r>
              <a:rPr lang="en-US" dirty="0"/>
              <a:t>: 0 – 255 (uint8) to 0 – 1 (float)</a:t>
            </a:r>
          </a:p>
          <a:p>
            <a:endParaRPr lang="en-US" dirty="0"/>
          </a:p>
          <a:p>
            <a:r>
              <a:rPr lang="en-US" b="1" dirty="0"/>
              <a:t>Loss</a:t>
            </a:r>
            <a:r>
              <a:rPr lang="en-US" dirty="0"/>
              <a:t>: MSE across all 3 channels</a:t>
            </a:r>
          </a:p>
          <a:p>
            <a:endParaRPr lang="en-US" dirty="0"/>
          </a:p>
          <a:p>
            <a:r>
              <a:rPr lang="en-US" b="1" dirty="0"/>
              <a:t>Output rescaled:</a:t>
            </a:r>
            <a:r>
              <a:rPr lang="en-US" dirty="0"/>
              <a:t> 0 – 255 (uint8)</a:t>
            </a:r>
          </a:p>
          <a:p>
            <a:endParaRPr lang="en-US" dirty="0"/>
          </a:p>
          <a:p>
            <a:r>
              <a:rPr lang="en-US" b="1" dirty="0"/>
              <a:t>Data Dimension</a:t>
            </a:r>
            <a:r>
              <a:rPr lang="en-US" dirty="0"/>
              <a:t> (512 x 512 x 3 x batch size)</a:t>
            </a:r>
          </a:p>
          <a:p>
            <a:endParaRPr lang="en-US" dirty="0"/>
          </a:p>
        </p:txBody>
      </p:sp>
    </p:spTree>
    <p:extLst>
      <p:ext uri="{BB962C8B-B14F-4D97-AF65-F5344CB8AC3E}">
        <p14:creationId xmlns:p14="http://schemas.microsoft.com/office/powerpoint/2010/main" val="3213678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37D9A-63D5-4CD0-BEA8-9BF1A2A638AE}"/>
              </a:ext>
            </a:extLst>
          </p:cNvPr>
          <p:cNvSpPr>
            <a:spLocks noGrp="1"/>
          </p:cNvSpPr>
          <p:nvPr>
            <p:ph type="title"/>
          </p:nvPr>
        </p:nvSpPr>
        <p:spPr>
          <a:xfrm>
            <a:off x="1065320" y="806516"/>
            <a:ext cx="10440880" cy="1293028"/>
          </a:xfrm>
        </p:spPr>
        <p:txBody>
          <a:bodyPr/>
          <a:lstStyle/>
          <a:p>
            <a:r>
              <a:rPr lang="en-US" dirty="0"/>
              <a:t>Optimizing Training Performance</a:t>
            </a:r>
          </a:p>
        </p:txBody>
      </p:sp>
      <p:sp>
        <p:nvSpPr>
          <p:cNvPr id="3" name="Content Placeholder 2">
            <a:extLst>
              <a:ext uri="{FF2B5EF4-FFF2-40B4-BE49-F238E27FC236}">
                <a16:creationId xmlns:a16="http://schemas.microsoft.com/office/drawing/2014/main" id="{1C1F8EC9-E0B8-4FEE-BC8D-28D52D87EEE1}"/>
              </a:ext>
            </a:extLst>
          </p:cNvPr>
          <p:cNvSpPr>
            <a:spLocks noGrp="1"/>
          </p:cNvSpPr>
          <p:nvPr>
            <p:ph idx="1"/>
          </p:nvPr>
        </p:nvSpPr>
        <p:spPr>
          <a:xfrm>
            <a:off x="594360" y="1954531"/>
            <a:ext cx="7172924" cy="4676305"/>
          </a:xfrm>
        </p:spPr>
        <p:txBody>
          <a:bodyPr>
            <a:normAutofit/>
          </a:bodyPr>
          <a:lstStyle/>
          <a:p>
            <a:r>
              <a:rPr lang="en-US" sz="1800" b="1" dirty="0"/>
              <a:t>Image augmentation: </a:t>
            </a:r>
            <a:r>
              <a:rPr lang="en-US" sz="1800" dirty="0"/>
              <a:t>Done every epoch. This allows for a best result for a smaller amount of dataset.</a:t>
            </a:r>
          </a:p>
          <a:p>
            <a:pPr marL="0" indent="0">
              <a:buNone/>
            </a:pPr>
            <a:endParaRPr lang="en-US" sz="1800" dirty="0"/>
          </a:p>
          <a:p>
            <a:pPr lvl="1"/>
            <a:r>
              <a:rPr lang="en-US" sz="1600" b="1" dirty="0"/>
              <a:t>Image Flips </a:t>
            </a:r>
            <a:r>
              <a:rPr lang="en-US" sz="1600" dirty="0"/>
              <a:t>– Both Vertical and Horizontal</a:t>
            </a:r>
          </a:p>
          <a:p>
            <a:pPr lvl="1"/>
            <a:r>
              <a:rPr lang="en-US" sz="1600" b="1" dirty="0"/>
              <a:t>Image Shuffling </a:t>
            </a:r>
            <a:r>
              <a:rPr lang="en-US" sz="1600" dirty="0"/>
              <a:t>– Beginning of Each Epoch</a:t>
            </a:r>
          </a:p>
          <a:p>
            <a:pPr lvl="1"/>
            <a:r>
              <a:rPr lang="en-US" sz="1600" b="1" dirty="0"/>
              <a:t>Image Rotations </a:t>
            </a:r>
            <a:r>
              <a:rPr lang="en-US" sz="1600" dirty="0"/>
              <a:t>– Rotation Range of 90 degrees</a:t>
            </a:r>
          </a:p>
          <a:p>
            <a:pPr lvl="1"/>
            <a:r>
              <a:rPr lang="en-US" sz="1600" b="1" dirty="0"/>
              <a:t>Zoom range </a:t>
            </a:r>
            <a:r>
              <a:rPr lang="en-US" sz="1600" dirty="0"/>
              <a:t>– 0.2 </a:t>
            </a:r>
          </a:p>
          <a:p>
            <a:pPr marL="457200" lvl="1" indent="0">
              <a:buNone/>
            </a:pPr>
            <a:endParaRPr lang="en-US" sz="1600" dirty="0"/>
          </a:p>
          <a:p>
            <a:pPr marL="457200" lvl="1" indent="0">
              <a:buNone/>
            </a:pPr>
            <a:endParaRPr lang="en-US" sz="1600" dirty="0"/>
          </a:p>
          <a:p>
            <a:r>
              <a:rPr lang="en-US" sz="1800" b="1" dirty="0"/>
              <a:t>Small Batch Size </a:t>
            </a:r>
            <a:r>
              <a:rPr lang="en-US" sz="1600" dirty="0"/>
              <a:t>– </a:t>
            </a:r>
            <a:r>
              <a:rPr lang="en-US" sz="1800" dirty="0"/>
              <a:t>Only 2 per batch to lessen the effects of overfitting. 1000 batches per epoch. This allows for more frequent weight updates in the CNN.</a:t>
            </a:r>
          </a:p>
        </p:txBody>
      </p:sp>
      <p:sp>
        <p:nvSpPr>
          <p:cNvPr id="5" name="Slide Number Placeholder 4">
            <a:extLst>
              <a:ext uri="{FF2B5EF4-FFF2-40B4-BE49-F238E27FC236}">
                <a16:creationId xmlns:a16="http://schemas.microsoft.com/office/drawing/2014/main" id="{83B722AC-5635-4B4F-841A-66D63DE1F694}"/>
              </a:ext>
            </a:extLst>
          </p:cNvPr>
          <p:cNvSpPr>
            <a:spLocks noGrp="1"/>
          </p:cNvSpPr>
          <p:nvPr>
            <p:ph type="sldNum" sz="quarter" idx="12"/>
          </p:nvPr>
        </p:nvSpPr>
        <p:spPr/>
        <p:txBody>
          <a:bodyPr>
            <a:normAutofit/>
          </a:bodyPr>
          <a:lstStyle/>
          <a:p>
            <a:fld id="{DC355B50-BB11-421F-A311-86914B605882}" type="slidenum">
              <a:rPr lang="en-CA" smtClean="0"/>
              <a:t>26</a:t>
            </a:fld>
            <a:endParaRPr lang="en-CA"/>
          </a:p>
        </p:txBody>
      </p:sp>
      <p:pic>
        <p:nvPicPr>
          <p:cNvPr id="4" name="Picture 3">
            <a:extLst>
              <a:ext uri="{FF2B5EF4-FFF2-40B4-BE49-F238E27FC236}">
                <a16:creationId xmlns:a16="http://schemas.microsoft.com/office/drawing/2014/main" id="{1DB4E254-2AAF-41D9-8638-84455ECD3F68}"/>
              </a:ext>
            </a:extLst>
          </p:cNvPr>
          <p:cNvPicPr>
            <a:picLocks noChangeAspect="1"/>
          </p:cNvPicPr>
          <p:nvPr/>
        </p:nvPicPr>
        <p:blipFill>
          <a:blip r:embed="rId2"/>
          <a:stretch>
            <a:fillRect/>
          </a:stretch>
        </p:blipFill>
        <p:spPr>
          <a:xfrm>
            <a:off x="7574244" y="2661436"/>
            <a:ext cx="4100866" cy="2157412"/>
          </a:xfrm>
          <a:prstGeom prst="rect">
            <a:avLst/>
          </a:prstGeom>
        </p:spPr>
      </p:pic>
    </p:spTree>
    <p:extLst>
      <p:ext uri="{BB962C8B-B14F-4D97-AF65-F5344CB8AC3E}">
        <p14:creationId xmlns:p14="http://schemas.microsoft.com/office/powerpoint/2010/main" val="279726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2FFB-9DD0-49B2-87FE-21F660F37590}"/>
              </a:ext>
            </a:extLst>
          </p:cNvPr>
          <p:cNvSpPr>
            <a:spLocks noGrp="1"/>
          </p:cNvSpPr>
          <p:nvPr>
            <p:ph type="title"/>
          </p:nvPr>
        </p:nvSpPr>
        <p:spPr>
          <a:xfrm>
            <a:off x="5926609" y="527151"/>
            <a:ext cx="4547286" cy="843005"/>
          </a:xfrm>
        </p:spPr>
        <p:txBody>
          <a:bodyPr>
            <a:normAutofit/>
          </a:bodyPr>
          <a:lstStyle/>
          <a:p>
            <a:r>
              <a:rPr lang="en-US" dirty="0"/>
              <a:t>Training Results</a:t>
            </a:r>
          </a:p>
        </p:txBody>
      </p:sp>
      <p:sp>
        <p:nvSpPr>
          <p:cNvPr id="3" name="Slide Number Placeholder 2">
            <a:extLst>
              <a:ext uri="{FF2B5EF4-FFF2-40B4-BE49-F238E27FC236}">
                <a16:creationId xmlns:a16="http://schemas.microsoft.com/office/drawing/2014/main" id="{E25AC474-F82A-4AF5-AA7F-2E99F42CBF13}"/>
              </a:ext>
            </a:extLst>
          </p:cNvPr>
          <p:cNvSpPr>
            <a:spLocks noGrp="1"/>
          </p:cNvSpPr>
          <p:nvPr>
            <p:ph type="sldNum" sz="quarter" idx="12"/>
          </p:nvPr>
        </p:nvSpPr>
        <p:spPr/>
        <p:txBody>
          <a:bodyPr>
            <a:normAutofit/>
          </a:bodyPr>
          <a:lstStyle/>
          <a:p>
            <a:fld id="{DC355B50-BB11-421F-A311-86914B605882}" type="slidenum">
              <a:rPr lang="en-CA" smtClean="0"/>
              <a:t>27</a:t>
            </a:fld>
            <a:endParaRPr lang="en-CA"/>
          </a:p>
        </p:txBody>
      </p:sp>
      <p:sp>
        <p:nvSpPr>
          <p:cNvPr id="5" name="TextBox 4">
            <a:extLst>
              <a:ext uri="{FF2B5EF4-FFF2-40B4-BE49-F238E27FC236}">
                <a16:creationId xmlns:a16="http://schemas.microsoft.com/office/drawing/2014/main" id="{9251117F-E048-4B3A-9654-C2132946F988}"/>
              </a:ext>
            </a:extLst>
          </p:cNvPr>
          <p:cNvSpPr txBox="1"/>
          <p:nvPr/>
        </p:nvSpPr>
        <p:spPr>
          <a:xfrm>
            <a:off x="7145774" y="1616753"/>
            <a:ext cx="4547286" cy="584775"/>
          </a:xfrm>
          <a:prstGeom prst="rect">
            <a:avLst/>
          </a:prstGeom>
          <a:noFill/>
        </p:spPr>
        <p:txBody>
          <a:bodyPr wrap="square" rtlCol="0">
            <a:spAutoFit/>
          </a:bodyPr>
          <a:lstStyle/>
          <a:p>
            <a:pPr algn="just"/>
            <a:r>
              <a:rPr lang="en-US" sz="1600" dirty="0"/>
              <a:t>CNN Model is capable of lowering the validation loss to 0.05 at around 300 epochs.</a:t>
            </a:r>
          </a:p>
        </p:txBody>
      </p:sp>
      <p:sp>
        <p:nvSpPr>
          <p:cNvPr id="10" name="TextBox 9">
            <a:extLst>
              <a:ext uri="{FF2B5EF4-FFF2-40B4-BE49-F238E27FC236}">
                <a16:creationId xmlns:a16="http://schemas.microsoft.com/office/drawing/2014/main" id="{7A47D9E2-03C7-4EBC-81AB-D638197C0A1E}"/>
              </a:ext>
            </a:extLst>
          </p:cNvPr>
          <p:cNvSpPr txBox="1"/>
          <p:nvPr/>
        </p:nvSpPr>
        <p:spPr>
          <a:xfrm>
            <a:off x="7145774" y="2448125"/>
            <a:ext cx="4547286" cy="830997"/>
          </a:xfrm>
          <a:prstGeom prst="rect">
            <a:avLst/>
          </a:prstGeom>
          <a:noFill/>
        </p:spPr>
        <p:txBody>
          <a:bodyPr wrap="square" rtlCol="0">
            <a:spAutoFit/>
          </a:bodyPr>
          <a:lstStyle/>
          <a:p>
            <a:pPr algn="just"/>
            <a:r>
              <a:rPr lang="en-US" sz="1600" dirty="0"/>
              <a:t>Model still running at this moment in time. Hence, a lower validation error may be seen by next week.</a:t>
            </a:r>
          </a:p>
        </p:txBody>
      </p:sp>
      <p:graphicFrame>
        <p:nvGraphicFramePr>
          <p:cNvPr id="12" name="Chart 11">
            <a:extLst>
              <a:ext uri="{FF2B5EF4-FFF2-40B4-BE49-F238E27FC236}">
                <a16:creationId xmlns:a16="http://schemas.microsoft.com/office/drawing/2014/main" id="{87634C7B-89C6-4CD8-A6CD-624A867F3CA1}"/>
              </a:ext>
            </a:extLst>
          </p:cNvPr>
          <p:cNvGraphicFramePr>
            <a:graphicFrameLocks/>
          </p:cNvGraphicFramePr>
          <p:nvPr>
            <p:extLst>
              <p:ext uri="{D42A27DB-BD31-4B8C-83A1-F6EECF244321}">
                <p14:modId xmlns:p14="http://schemas.microsoft.com/office/powerpoint/2010/main" val="746872820"/>
              </p:ext>
            </p:extLst>
          </p:nvPr>
        </p:nvGraphicFramePr>
        <p:xfrm>
          <a:off x="203200" y="1743104"/>
          <a:ext cx="6746240" cy="4261456"/>
        </p:xfrm>
        <a:graphic>
          <a:graphicData uri="http://schemas.openxmlformats.org/drawingml/2006/chart">
            <c:chart xmlns:c="http://schemas.openxmlformats.org/drawingml/2006/chart" xmlns:r="http://schemas.openxmlformats.org/officeDocument/2006/relationships" r:id="rId2"/>
          </a:graphicData>
        </a:graphic>
      </p:graphicFrame>
      <p:pic>
        <p:nvPicPr>
          <p:cNvPr id="14" name="Picture 13">
            <a:extLst>
              <a:ext uri="{FF2B5EF4-FFF2-40B4-BE49-F238E27FC236}">
                <a16:creationId xmlns:a16="http://schemas.microsoft.com/office/drawing/2014/main" id="{8FC69391-6E4B-44B2-8669-518F86C42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297" y="3747669"/>
            <a:ext cx="3444240" cy="2583180"/>
          </a:xfrm>
          <a:prstGeom prst="rect">
            <a:avLst/>
          </a:prstGeom>
        </p:spPr>
      </p:pic>
    </p:spTree>
    <p:extLst>
      <p:ext uri="{BB962C8B-B14F-4D97-AF65-F5344CB8AC3E}">
        <p14:creationId xmlns:p14="http://schemas.microsoft.com/office/powerpoint/2010/main" val="988446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DF1B-9A96-44C5-B531-AFF78EE77C47}"/>
              </a:ext>
            </a:extLst>
          </p:cNvPr>
          <p:cNvSpPr>
            <a:spLocks noGrp="1"/>
          </p:cNvSpPr>
          <p:nvPr>
            <p:ph type="title"/>
          </p:nvPr>
        </p:nvSpPr>
        <p:spPr>
          <a:xfrm>
            <a:off x="3644782" y="750887"/>
            <a:ext cx="7059930" cy="1325563"/>
          </a:xfrm>
        </p:spPr>
        <p:txBody>
          <a:bodyPr>
            <a:normAutofit/>
          </a:bodyPr>
          <a:lstStyle/>
          <a:p>
            <a:r>
              <a:rPr lang="en-US" dirty="0"/>
              <a:t>Image Quality Over Time</a:t>
            </a:r>
          </a:p>
        </p:txBody>
      </p:sp>
      <p:sp>
        <p:nvSpPr>
          <p:cNvPr id="3" name="Slide Number Placeholder 2">
            <a:extLst>
              <a:ext uri="{FF2B5EF4-FFF2-40B4-BE49-F238E27FC236}">
                <a16:creationId xmlns:a16="http://schemas.microsoft.com/office/drawing/2014/main" id="{4FA42FB5-64DE-4517-A960-E375A3705935}"/>
              </a:ext>
            </a:extLst>
          </p:cNvPr>
          <p:cNvSpPr>
            <a:spLocks noGrp="1"/>
          </p:cNvSpPr>
          <p:nvPr>
            <p:ph type="sldNum" sz="quarter" idx="12"/>
          </p:nvPr>
        </p:nvSpPr>
        <p:spPr/>
        <p:txBody>
          <a:bodyPr>
            <a:normAutofit/>
          </a:bodyPr>
          <a:lstStyle/>
          <a:p>
            <a:fld id="{DC355B50-BB11-421F-A311-86914B605882}" type="slidenum">
              <a:rPr lang="en-CA" smtClean="0"/>
              <a:t>28</a:t>
            </a:fld>
            <a:endParaRPr lang="en-CA"/>
          </a:p>
        </p:txBody>
      </p:sp>
      <p:sp>
        <p:nvSpPr>
          <p:cNvPr id="15" name="TextBox 14">
            <a:extLst>
              <a:ext uri="{FF2B5EF4-FFF2-40B4-BE49-F238E27FC236}">
                <a16:creationId xmlns:a16="http://schemas.microsoft.com/office/drawing/2014/main" id="{5882C157-F39D-418E-B706-7AC7E5C2D824}"/>
              </a:ext>
            </a:extLst>
          </p:cNvPr>
          <p:cNvSpPr txBox="1"/>
          <p:nvPr/>
        </p:nvSpPr>
        <p:spPr>
          <a:xfrm>
            <a:off x="2975610" y="1926712"/>
            <a:ext cx="8398275" cy="1200329"/>
          </a:xfrm>
          <a:prstGeom prst="rect">
            <a:avLst/>
          </a:prstGeom>
          <a:noFill/>
        </p:spPr>
        <p:txBody>
          <a:bodyPr wrap="square" rtlCol="0">
            <a:spAutoFit/>
          </a:bodyPr>
          <a:lstStyle/>
          <a:p>
            <a:r>
              <a:rPr lang="en-US" dirty="0"/>
              <a:t>It can be noted that over increasing number of epochs, the amount of artifacts decrease.</a:t>
            </a:r>
          </a:p>
          <a:p>
            <a:endParaRPr lang="en-US" dirty="0"/>
          </a:p>
          <a:p>
            <a:r>
              <a:rPr lang="en-US" dirty="0"/>
              <a:t>However, there is still discrepancy between prediction and ground truth</a:t>
            </a:r>
            <a:r>
              <a:rPr lang="en-US" sz="1600" dirty="0"/>
              <a:t>.</a:t>
            </a:r>
          </a:p>
        </p:txBody>
      </p:sp>
      <p:grpSp>
        <p:nvGrpSpPr>
          <p:cNvPr id="4" name="Group 3">
            <a:extLst>
              <a:ext uri="{FF2B5EF4-FFF2-40B4-BE49-F238E27FC236}">
                <a16:creationId xmlns:a16="http://schemas.microsoft.com/office/drawing/2014/main" id="{2B83B1CF-F88E-470E-BBD8-CF735C9442D6}"/>
              </a:ext>
            </a:extLst>
          </p:cNvPr>
          <p:cNvGrpSpPr/>
          <p:nvPr/>
        </p:nvGrpSpPr>
        <p:grpSpPr>
          <a:xfrm>
            <a:off x="462428" y="1091971"/>
            <a:ext cx="10651724" cy="5389279"/>
            <a:chOff x="579268" y="437887"/>
            <a:chExt cx="10651724" cy="5389279"/>
          </a:xfrm>
        </p:grpSpPr>
        <p:pic>
          <p:nvPicPr>
            <p:cNvPr id="6" name="Picture 5">
              <a:extLst>
                <a:ext uri="{FF2B5EF4-FFF2-40B4-BE49-F238E27FC236}">
                  <a16:creationId xmlns:a16="http://schemas.microsoft.com/office/drawing/2014/main" id="{3BA0C30E-14D1-4574-94E5-632644841EB1}"/>
                </a:ext>
              </a:extLst>
            </p:cNvPr>
            <p:cNvPicPr>
              <a:picLocks noChangeAspect="1"/>
            </p:cNvPicPr>
            <p:nvPr/>
          </p:nvPicPr>
          <p:blipFill>
            <a:blip r:embed="rId3"/>
            <a:stretch>
              <a:fillRect/>
            </a:stretch>
          </p:blipFill>
          <p:spPr>
            <a:xfrm>
              <a:off x="590962" y="437887"/>
              <a:ext cx="2202280" cy="2213974"/>
            </a:xfrm>
            <a:prstGeom prst="rect">
              <a:avLst/>
            </a:prstGeom>
          </p:spPr>
        </p:pic>
        <p:pic>
          <p:nvPicPr>
            <p:cNvPr id="11" name="Picture 10">
              <a:extLst>
                <a:ext uri="{FF2B5EF4-FFF2-40B4-BE49-F238E27FC236}">
                  <a16:creationId xmlns:a16="http://schemas.microsoft.com/office/drawing/2014/main" id="{A129765F-817F-4467-8F23-39F77850E241}"/>
                </a:ext>
              </a:extLst>
            </p:cNvPr>
            <p:cNvPicPr>
              <a:picLocks noChangeAspect="1"/>
            </p:cNvPicPr>
            <p:nvPr/>
          </p:nvPicPr>
          <p:blipFill>
            <a:blip r:embed="rId4"/>
            <a:stretch>
              <a:fillRect/>
            </a:stretch>
          </p:blipFill>
          <p:spPr>
            <a:xfrm>
              <a:off x="3390898" y="3110462"/>
              <a:ext cx="2223753" cy="2223753"/>
            </a:xfrm>
            <a:prstGeom prst="rect">
              <a:avLst/>
            </a:prstGeom>
          </p:spPr>
        </p:pic>
        <p:sp>
          <p:nvSpPr>
            <p:cNvPr id="12" name="TextBox 11">
              <a:extLst>
                <a:ext uri="{FF2B5EF4-FFF2-40B4-BE49-F238E27FC236}">
                  <a16:creationId xmlns:a16="http://schemas.microsoft.com/office/drawing/2014/main" id="{0C984051-DDB3-4928-B44B-82C859C9216D}"/>
                </a:ext>
              </a:extLst>
            </p:cNvPr>
            <p:cNvSpPr txBox="1"/>
            <p:nvPr/>
          </p:nvSpPr>
          <p:spPr>
            <a:xfrm>
              <a:off x="3856343" y="5457834"/>
              <a:ext cx="1512348" cy="369332"/>
            </a:xfrm>
            <a:prstGeom prst="rect">
              <a:avLst/>
            </a:prstGeom>
            <a:noFill/>
          </p:spPr>
          <p:txBody>
            <a:bodyPr wrap="square" rtlCol="0">
              <a:spAutoFit/>
            </a:bodyPr>
            <a:lstStyle/>
            <a:p>
              <a:r>
                <a:rPr lang="en-US" dirty="0"/>
                <a:t>100 Epochs</a:t>
              </a:r>
            </a:p>
          </p:txBody>
        </p:sp>
        <p:pic>
          <p:nvPicPr>
            <p:cNvPr id="13" name="Picture 12">
              <a:extLst>
                <a:ext uri="{FF2B5EF4-FFF2-40B4-BE49-F238E27FC236}">
                  <a16:creationId xmlns:a16="http://schemas.microsoft.com/office/drawing/2014/main" id="{FFDEEE7C-277D-450A-864F-A360E5387304}"/>
                </a:ext>
              </a:extLst>
            </p:cNvPr>
            <p:cNvPicPr>
              <a:picLocks noChangeAspect="1"/>
            </p:cNvPicPr>
            <p:nvPr/>
          </p:nvPicPr>
          <p:blipFill>
            <a:blip r:embed="rId5"/>
            <a:stretch>
              <a:fillRect/>
            </a:stretch>
          </p:blipFill>
          <p:spPr>
            <a:xfrm>
              <a:off x="579268" y="3110462"/>
              <a:ext cx="2213974" cy="2213974"/>
            </a:xfrm>
            <a:prstGeom prst="rect">
              <a:avLst/>
            </a:prstGeom>
          </p:spPr>
        </p:pic>
        <p:sp>
          <p:nvSpPr>
            <p:cNvPr id="14" name="TextBox 13">
              <a:extLst>
                <a:ext uri="{FF2B5EF4-FFF2-40B4-BE49-F238E27FC236}">
                  <a16:creationId xmlns:a16="http://schemas.microsoft.com/office/drawing/2014/main" id="{4488DA6D-7A12-4554-A155-6D52F330CCA8}"/>
                </a:ext>
              </a:extLst>
            </p:cNvPr>
            <p:cNvSpPr txBox="1"/>
            <p:nvPr/>
          </p:nvSpPr>
          <p:spPr>
            <a:xfrm>
              <a:off x="1276845" y="2618588"/>
              <a:ext cx="818820" cy="369332"/>
            </a:xfrm>
            <a:prstGeom prst="rect">
              <a:avLst/>
            </a:prstGeom>
            <a:noFill/>
          </p:spPr>
          <p:txBody>
            <a:bodyPr wrap="square" rtlCol="0">
              <a:spAutoFit/>
            </a:bodyPr>
            <a:lstStyle/>
            <a:p>
              <a:r>
                <a:rPr lang="en-US" dirty="0"/>
                <a:t>Input</a:t>
              </a:r>
            </a:p>
          </p:txBody>
        </p:sp>
        <p:sp>
          <p:nvSpPr>
            <p:cNvPr id="16" name="TextBox 15">
              <a:extLst>
                <a:ext uri="{FF2B5EF4-FFF2-40B4-BE49-F238E27FC236}">
                  <a16:creationId xmlns:a16="http://schemas.microsoft.com/office/drawing/2014/main" id="{AE6D2EB7-35B8-4594-A40E-DE87959EC699}"/>
                </a:ext>
              </a:extLst>
            </p:cNvPr>
            <p:cNvSpPr txBox="1"/>
            <p:nvPr/>
          </p:nvSpPr>
          <p:spPr>
            <a:xfrm>
              <a:off x="1038600" y="5380504"/>
              <a:ext cx="1512348" cy="369332"/>
            </a:xfrm>
            <a:prstGeom prst="rect">
              <a:avLst/>
            </a:prstGeom>
            <a:noFill/>
          </p:spPr>
          <p:txBody>
            <a:bodyPr wrap="square" rtlCol="0">
              <a:spAutoFit/>
            </a:bodyPr>
            <a:lstStyle/>
            <a:p>
              <a:r>
                <a:rPr lang="en-US" dirty="0"/>
                <a:t>10 Epochs</a:t>
              </a:r>
            </a:p>
          </p:txBody>
        </p:sp>
        <p:pic>
          <p:nvPicPr>
            <p:cNvPr id="18" name="Picture 17">
              <a:extLst>
                <a:ext uri="{FF2B5EF4-FFF2-40B4-BE49-F238E27FC236}">
                  <a16:creationId xmlns:a16="http://schemas.microsoft.com/office/drawing/2014/main" id="{FA85A9E9-2100-4883-96AE-C6E8BC3EC02E}"/>
                </a:ext>
              </a:extLst>
            </p:cNvPr>
            <p:cNvPicPr>
              <a:picLocks noChangeAspect="1"/>
            </p:cNvPicPr>
            <p:nvPr/>
          </p:nvPicPr>
          <p:blipFill>
            <a:blip r:embed="rId6"/>
            <a:stretch>
              <a:fillRect/>
            </a:stretch>
          </p:blipFill>
          <p:spPr>
            <a:xfrm>
              <a:off x="9007240" y="3110462"/>
              <a:ext cx="2223752" cy="2213974"/>
            </a:xfrm>
            <a:prstGeom prst="rect">
              <a:avLst/>
            </a:prstGeom>
          </p:spPr>
        </p:pic>
        <p:pic>
          <p:nvPicPr>
            <p:cNvPr id="20" name="Picture 19">
              <a:extLst>
                <a:ext uri="{FF2B5EF4-FFF2-40B4-BE49-F238E27FC236}">
                  <a16:creationId xmlns:a16="http://schemas.microsoft.com/office/drawing/2014/main" id="{97DE9C6A-B839-477D-A406-7DD34A5ED3A6}"/>
                </a:ext>
              </a:extLst>
            </p:cNvPr>
            <p:cNvPicPr>
              <a:picLocks noChangeAspect="1"/>
            </p:cNvPicPr>
            <p:nvPr/>
          </p:nvPicPr>
          <p:blipFill>
            <a:blip r:embed="rId7"/>
            <a:stretch>
              <a:fillRect/>
            </a:stretch>
          </p:blipFill>
          <p:spPr>
            <a:xfrm>
              <a:off x="6212307" y="3110463"/>
              <a:ext cx="2223752" cy="2223752"/>
            </a:xfrm>
            <a:prstGeom prst="rect">
              <a:avLst/>
            </a:prstGeom>
          </p:spPr>
        </p:pic>
        <p:sp>
          <p:nvSpPr>
            <p:cNvPr id="21" name="TextBox 20">
              <a:extLst>
                <a:ext uri="{FF2B5EF4-FFF2-40B4-BE49-F238E27FC236}">
                  <a16:creationId xmlns:a16="http://schemas.microsoft.com/office/drawing/2014/main" id="{1AA3EDE3-067B-4903-8E27-F681C81CFE9E}"/>
                </a:ext>
              </a:extLst>
            </p:cNvPr>
            <p:cNvSpPr txBox="1"/>
            <p:nvPr/>
          </p:nvSpPr>
          <p:spPr>
            <a:xfrm>
              <a:off x="6568009" y="5457834"/>
              <a:ext cx="1512348" cy="369332"/>
            </a:xfrm>
            <a:prstGeom prst="rect">
              <a:avLst/>
            </a:prstGeom>
            <a:noFill/>
          </p:spPr>
          <p:txBody>
            <a:bodyPr wrap="square" rtlCol="0">
              <a:spAutoFit/>
            </a:bodyPr>
            <a:lstStyle/>
            <a:p>
              <a:r>
                <a:rPr lang="en-US" dirty="0"/>
                <a:t>300 Epochs</a:t>
              </a:r>
            </a:p>
          </p:txBody>
        </p:sp>
        <p:sp>
          <p:nvSpPr>
            <p:cNvPr id="22" name="TextBox 21">
              <a:extLst>
                <a:ext uri="{FF2B5EF4-FFF2-40B4-BE49-F238E27FC236}">
                  <a16:creationId xmlns:a16="http://schemas.microsoft.com/office/drawing/2014/main" id="{9CF8A0F1-8ECD-4F0B-9112-C1FDB0B0F1C4}"/>
                </a:ext>
              </a:extLst>
            </p:cNvPr>
            <p:cNvSpPr txBox="1"/>
            <p:nvPr/>
          </p:nvSpPr>
          <p:spPr>
            <a:xfrm>
              <a:off x="9362942" y="5457834"/>
              <a:ext cx="1868050" cy="369332"/>
            </a:xfrm>
            <a:prstGeom prst="rect">
              <a:avLst/>
            </a:prstGeom>
            <a:noFill/>
          </p:spPr>
          <p:txBody>
            <a:bodyPr wrap="square" rtlCol="0">
              <a:spAutoFit/>
            </a:bodyPr>
            <a:lstStyle/>
            <a:p>
              <a:r>
                <a:rPr lang="en-US" dirty="0"/>
                <a:t>Ground Truth</a:t>
              </a:r>
            </a:p>
          </p:txBody>
        </p:sp>
      </p:grpSp>
    </p:spTree>
    <p:extLst>
      <p:ext uri="{BB962C8B-B14F-4D97-AF65-F5344CB8AC3E}">
        <p14:creationId xmlns:p14="http://schemas.microsoft.com/office/powerpoint/2010/main" val="992612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9E3FC-033E-47EB-94A5-D9E6D914166C}"/>
              </a:ext>
            </a:extLst>
          </p:cNvPr>
          <p:cNvSpPr>
            <a:spLocks noGrp="1"/>
          </p:cNvSpPr>
          <p:nvPr>
            <p:ph type="title"/>
          </p:nvPr>
        </p:nvSpPr>
        <p:spPr/>
        <p:txBody>
          <a:bodyPr/>
          <a:lstStyle/>
          <a:p>
            <a:r>
              <a:rPr lang="en-US" dirty="0"/>
              <a:t>Examples - Viewing on HDR TV</a:t>
            </a:r>
          </a:p>
        </p:txBody>
      </p:sp>
      <p:sp>
        <p:nvSpPr>
          <p:cNvPr id="4" name="Slide Number Placeholder 3">
            <a:extLst>
              <a:ext uri="{FF2B5EF4-FFF2-40B4-BE49-F238E27FC236}">
                <a16:creationId xmlns:a16="http://schemas.microsoft.com/office/drawing/2014/main" id="{73CB0B07-6B65-4E17-BDAC-79A77C4EB719}"/>
              </a:ext>
            </a:extLst>
          </p:cNvPr>
          <p:cNvSpPr>
            <a:spLocks noGrp="1"/>
          </p:cNvSpPr>
          <p:nvPr>
            <p:ph type="sldNum" sz="quarter" idx="12"/>
          </p:nvPr>
        </p:nvSpPr>
        <p:spPr/>
        <p:txBody>
          <a:bodyPr/>
          <a:lstStyle/>
          <a:p>
            <a:fld id="{DC355B50-BB11-421F-A311-86914B605882}" type="slidenum">
              <a:rPr lang="en-CA" smtClean="0"/>
              <a:t>29</a:t>
            </a:fld>
            <a:endParaRPr lang="en-CA"/>
          </a:p>
        </p:txBody>
      </p:sp>
      <p:pic>
        <p:nvPicPr>
          <p:cNvPr id="5" name="Picture 4">
            <a:extLst>
              <a:ext uri="{FF2B5EF4-FFF2-40B4-BE49-F238E27FC236}">
                <a16:creationId xmlns:a16="http://schemas.microsoft.com/office/drawing/2014/main" id="{B299B422-B734-47D4-BB88-DB69D27EFAA8}"/>
              </a:ext>
            </a:extLst>
          </p:cNvPr>
          <p:cNvPicPr>
            <a:picLocks noChangeAspect="1"/>
          </p:cNvPicPr>
          <p:nvPr/>
        </p:nvPicPr>
        <p:blipFill rotWithShape="1">
          <a:blip r:embed="rId2"/>
          <a:srcRect t="8917"/>
          <a:stretch/>
        </p:blipFill>
        <p:spPr>
          <a:xfrm>
            <a:off x="534272" y="4184678"/>
            <a:ext cx="3597890" cy="2457788"/>
          </a:xfrm>
          <a:prstGeom prst="rect">
            <a:avLst/>
          </a:prstGeom>
        </p:spPr>
      </p:pic>
      <p:pic>
        <p:nvPicPr>
          <p:cNvPr id="6" name="Picture 5">
            <a:extLst>
              <a:ext uri="{FF2B5EF4-FFF2-40B4-BE49-F238E27FC236}">
                <a16:creationId xmlns:a16="http://schemas.microsoft.com/office/drawing/2014/main" id="{CD3CBE9A-1D4E-466B-A313-D582DB152661}"/>
              </a:ext>
            </a:extLst>
          </p:cNvPr>
          <p:cNvPicPr>
            <a:picLocks noChangeAspect="1"/>
          </p:cNvPicPr>
          <p:nvPr/>
        </p:nvPicPr>
        <p:blipFill rotWithShape="1">
          <a:blip r:embed="rId3"/>
          <a:srcRect t="8917"/>
          <a:stretch/>
        </p:blipFill>
        <p:spPr>
          <a:xfrm>
            <a:off x="4132162" y="4186981"/>
            <a:ext cx="3597888" cy="2457788"/>
          </a:xfrm>
          <a:prstGeom prst="rect">
            <a:avLst/>
          </a:prstGeom>
        </p:spPr>
      </p:pic>
      <p:pic>
        <p:nvPicPr>
          <p:cNvPr id="7" name="Picture 6">
            <a:extLst>
              <a:ext uri="{FF2B5EF4-FFF2-40B4-BE49-F238E27FC236}">
                <a16:creationId xmlns:a16="http://schemas.microsoft.com/office/drawing/2014/main" id="{2F80DA62-A9BE-4BBF-A7AF-4BF05E6C2C04}"/>
              </a:ext>
            </a:extLst>
          </p:cNvPr>
          <p:cNvPicPr>
            <a:picLocks noChangeAspect="1"/>
          </p:cNvPicPr>
          <p:nvPr/>
        </p:nvPicPr>
        <p:blipFill rotWithShape="1">
          <a:blip r:embed="rId4"/>
          <a:srcRect t="16227" r="5091" b="7542"/>
          <a:stretch/>
        </p:blipFill>
        <p:spPr>
          <a:xfrm>
            <a:off x="7730050" y="4186981"/>
            <a:ext cx="4076127" cy="2455485"/>
          </a:xfrm>
          <a:prstGeom prst="rect">
            <a:avLst/>
          </a:prstGeom>
        </p:spPr>
      </p:pic>
      <p:pic>
        <p:nvPicPr>
          <p:cNvPr id="9" name="Picture 8">
            <a:extLst>
              <a:ext uri="{FF2B5EF4-FFF2-40B4-BE49-F238E27FC236}">
                <a16:creationId xmlns:a16="http://schemas.microsoft.com/office/drawing/2014/main" id="{6F403A6D-619A-4C9D-80DA-A2065D8507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49485" y="2354209"/>
            <a:ext cx="1293029" cy="1293029"/>
          </a:xfrm>
          <a:prstGeom prst="rect">
            <a:avLst/>
          </a:prstGeom>
        </p:spPr>
      </p:pic>
      <p:pic>
        <p:nvPicPr>
          <p:cNvPr id="11" name="Picture 10">
            <a:extLst>
              <a:ext uri="{FF2B5EF4-FFF2-40B4-BE49-F238E27FC236}">
                <a16:creationId xmlns:a16="http://schemas.microsoft.com/office/drawing/2014/main" id="{0323015C-68CA-4643-AA4B-3704D08B25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3134" y="2354210"/>
            <a:ext cx="1293029" cy="1293029"/>
          </a:xfrm>
          <a:prstGeom prst="rect">
            <a:avLst/>
          </a:prstGeom>
        </p:spPr>
      </p:pic>
      <p:pic>
        <p:nvPicPr>
          <p:cNvPr id="13" name="Picture 12">
            <a:extLst>
              <a:ext uri="{FF2B5EF4-FFF2-40B4-BE49-F238E27FC236}">
                <a16:creationId xmlns:a16="http://schemas.microsoft.com/office/drawing/2014/main" id="{62BC1804-F8B7-449C-B49C-D5A51C1044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8225" y="2354210"/>
            <a:ext cx="1293029" cy="1293029"/>
          </a:xfrm>
          <a:prstGeom prst="rect">
            <a:avLst/>
          </a:prstGeom>
        </p:spPr>
      </p:pic>
      <p:sp>
        <p:nvSpPr>
          <p:cNvPr id="14" name="Arrow: Down 13">
            <a:extLst>
              <a:ext uri="{FF2B5EF4-FFF2-40B4-BE49-F238E27FC236}">
                <a16:creationId xmlns:a16="http://schemas.microsoft.com/office/drawing/2014/main" id="{AF92A620-6318-458C-A03C-75120B260731}"/>
              </a:ext>
            </a:extLst>
          </p:cNvPr>
          <p:cNvSpPr/>
          <p:nvPr/>
        </p:nvSpPr>
        <p:spPr>
          <a:xfrm>
            <a:off x="2217605" y="3672043"/>
            <a:ext cx="497711" cy="544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9EE17C08-E1F2-4239-82A6-B3B3C20A838E}"/>
              </a:ext>
            </a:extLst>
          </p:cNvPr>
          <p:cNvSpPr/>
          <p:nvPr/>
        </p:nvSpPr>
        <p:spPr>
          <a:xfrm>
            <a:off x="5829668" y="3676544"/>
            <a:ext cx="497711" cy="544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014F59C7-2BD0-4F2D-88CE-A7A3A0BBF3EB}"/>
              </a:ext>
            </a:extLst>
          </p:cNvPr>
          <p:cNvSpPr/>
          <p:nvPr/>
        </p:nvSpPr>
        <p:spPr>
          <a:xfrm>
            <a:off x="9636889" y="3640668"/>
            <a:ext cx="497711" cy="544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259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E0F0-342E-4600-B649-B06FEE801A30}"/>
              </a:ext>
            </a:extLst>
          </p:cNvPr>
          <p:cNvSpPr>
            <a:spLocks noGrp="1"/>
          </p:cNvSpPr>
          <p:nvPr>
            <p:ph type="title"/>
          </p:nvPr>
        </p:nvSpPr>
        <p:spPr>
          <a:xfrm>
            <a:off x="2244090" y="384175"/>
            <a:ext cx="8610600" cy="1293028"/>
          </a:xfrm>
        </p:spPr>
        <p:txBody>
          <a:bodyPr/>
          <a:lstStyle/>
          <a:p>
            <a:r>
              <a:rPr lang="en-CA" dirty="0"/>
              <a:t>Introduction</a:t>
            </a:r>
          </a:p>
        </p:txBody>
      </p:sp>
      <p:sp>
        <p:nvSpPr>
          <p:cNvPr id="3" name="Content Placeholder 2">
            <a:extLst>
              <a:ext uri="{FF2B5EF4-FFF2-40B4-BE49-F238E27FC236}">
                <a16:creationId xmlns:a16="http://schemas.microsoft.com/office/drawing/2014/main" id="{E0F12F6C-80B1-439B-9D12-90EE6763886A}"/>
              </a:ext>
            </a:extLst>
          </p:cNvPr>
          <p:cNvSpPr>
            <a:spLocks noGrp="1"/>
          </p:cNvSpPr>
          <p:nvPr>
            <p:ph idx="1"/>
          </p:nvPr>
        </p:nvSpPr>
        <p:spPr/>
        <p:txBody>
          <a:bodyPr/>
          <a:lstStyle/>
          <a:p>
            <a:pPr>
              <a:buFont typeface="Wingdings" panose="05000000000000000000" pitchFamily="2" charset="2"/>
              <a:buChar char="Ø"/>
            </a:pPr>
            <a:r>
              <a:rPr lang="en-CA" b="1" dirty="0"/>
              <a:t>Traditional ways</a:t>
            </a:r>
          </a:p>
          <a:p>
            <a:pPr marL="0" indent="0">
              <a:buNone/>
            </a:pPr>
            <a:endParaRPr lang="en-CA" dirty="0"/>
          </a:p>
          <a:p>
            <a:pPr marL="514350" indent="-514350">
              <a:buAutoNum type="arabicPeriod"/>
            </a:pPr>
            <a:r>
              <a:rPr lang="en-CA" dirty="0"/>
              <a:t>Input SDR images </a:t>
            </a:r>
          </a:p>
          <a:p>
            <a:pPr marL="514350" indent="-514350">
              <a:buAutoNum type="arabicPeriod"/>
            </a:pPr>
            <a:r>
              <a:rPr lang="en-CA" dirty="0"/>
              <a:t>Use a fixed function or parameterized function</a:t>
            </a:r>
          </a:p>
          <a:p>
            <a:pPr marL="514350" indent="-514350">
              <a:buAutoNum type="arabicPeriod"/>
            </a:pPr>
            <a:r>
              <a:rPr lang="en-CA" dirty="0"/>
              <a:t>Expand dynamic range of SDR image</a:t>
            </a:r>
          </a:p>
          <a:p>
            <a:pPr marL="514350" indent="-514350">
              <a:buAutoNum type="arabicPeriod"/>
            </a:pPr>
            <a:r>
              <a:rPr lang="en-CA" dirty="0"/>
              <a:t>Generate HDR image</a:t>
            </a:r>
          </a:p>
          <a:p>
            <a:pPr marL="0" indent="0">
              <a:buNone/>
            </a:pPr>
            <a:endParaRPr lang="en-CA" dirty="0"/>
          </a:p>
        </p:txBody>
      </p:sp>
      <p:sp>
        <p:nvSpPr>
          <p:cNvPr id="4" name="Slide Number Placeholder 3">
            <a:extLst>
              <a:ext uri="{FF2B5EF4-FFF2-40B4-BE49-F238E27FC236}">
                <a16:creationId xmlns:a16="http://schemas.microsoft.com/office/drawing/2014/main" id="{A08CE038-432F-461F-BB03-48BC475ADE43}"/>
              </a:ext>
            </a:extLst>
          </p:cNvPr>
          <p:cNvSpPr>
            <a:spLocks noGrp="1"/>
          </p:cNvSpPr>
          <p:nvPr>
            <p:ph type="sldNum" sz="quarter" idx="12"/>
          </p:nvPr>
        </p:nvSpPr>
        <p:spPr/>
        <p:txBody>
          <a:bodyPr>
            <a:normAutofit/>
          </a:bodyPr>
          <a:lstStyle/>
          <a:p>
            <a:fld id="{DC355B50-BB11-421F-A311-86914B605882}" type="slidenum">
              <a:rPr lang="en-CA" smtClean="0"/>
              <a:t>3</a:t>
            </a:fld>
            <a:endParaRPr lang="en-CA" dirty="0"/>
          </a:p>
        </p:txBody>
      </p:sp>
    </p:spTree>
    <p:extLst>
      <p:ext uri="{BB962C8B-B14F-4D97-AF65-F5344CB8AC3E}">
        <p14:creationId xmlns:p14="http://schemas.microsoft.com/office/powerpoint/2010/main" val="3730008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D9B79-2B17-45DB-BE55-487F1A272FC5}"/>
              </a:ext>
            </a:extLst>
          </p:cNvPr>
          <p:cNvSpPr>
            <a:spLocks noGrp="1"/>
          </p:cNvSpPr>
          <p:nvPr>
            <p:ph type="title"/>
          </p:nvPr>
        </p:nvSpPr>
        <p:spPr>
          <a:xfrm>
            <a:off x="2998470" y="416332"/>
            <a:ext cx="8610600" cy="1293028"/>
          </a:xfrm>
        </p:spPr>
        <p:txBody>
          <a:bodyPr/>
          <a:lstStyle/>
          <a:p>
            <a:r>
              <a:rPr lang="en-US" dirty="0"/>
              <a:t>Challenges Encountered</a:t>
            </a:r>
          </a:p>
        </p:txBody>
      </p:sp>
      <p:sp>
        <p:nvSpPr>
          <p:cNvPr id="3" name="Content Placeholder 2">
            <a:extLst>
              <a:ext uri="{FF2B5EF4-FFF2-40B4-BE49-F238E27FC236}">
                <a16:creationId xmlns:a16="http://schemas.microsoft.com/office/drawing/2014/main" id="{8CDA85F9-5D2D-49C8-8391-B997D5404A01}"/>
              </a:ext>
            </a:extLst>
          </p:cNvPr>
          <p:cNvSpPr>
            <a:spLocks noGrp="1"/>
          </p:cNvSpPr>
          <p:nvPr>
            <p:ph idx="1"/>
          </p:nvPr>
        </p:nvSpPr>
        <p:spPr>
          <a:xfrm>
            <a:off x="681348" y="1599096"/>
            <a:ext cx="10820400" cy="1655545"/>
          </a:xfrm>
        </p:spPr>
        <p:txBody>
          <a:bodyPr>
            <a:noAutofit/>
          </a:bodyPr>
          <a:lstStyle/>
          <a:p>
            <a:pPr algn="just"/>
            <a:r>
              <a:rPr lang="en-US" sz="1800" b="1" dirty="0"/>
              <a:t>Unwanted Artifacts: </a:t>
            </a:r>
          </a:p>
          <a:p>
            <a:pPr lvl="1" algn="just"/>
            <a:r>
              <a:rPr lang="en-US" sz="1600" b="1" dirty="0"/>
              <a:t>Blocky shapes: </a:t>
            </a:r>
            <a:r>
              <a:rPr lang="en-US" sz="1600" dirty="0"/>
              <a:t>Caused by inherent nature of kernel shape being a square.</a:t>
            </a:r>
          </a:p>
          <a:p>
            <a:pPr lvl="1" algn="just"/>
            <a:r>
              <a:rPr lang="en-US" sz="1600" b="1" dirty="0"/>
              <a:t>Dotted patterns: </a:t>
            </a:r>
            <a:r>
              <a:rPr lang="en-US" sz="1600" dirty="0"/>
              <a:t>Indicate an output of 0 in R, G, or B channels. Typically caused by dead neurons, or potential underfitting in CNN. So far these artifacts disappear over more epochs. Our models do use RELUs in the hidden layers. Hence, more possibly for dead neuron. Can attempt this in the future with "Leaky" </a:t>
            </a:r>
            <a:r>
              <a:rPr lang="en-US" sz="1600" dirty="0" err="1"/>
              <a:t>ReLUs</a:t>
            </a:r>
            <a:r>
              <a:rPr lang="en-US" sz="1600" dirty="0"/>
              <a:t> which has a small gradient in the negative region of activation curve.</a:t>
            </a:r>
            <a:endParaRPr lang="en-US" sz="1200" dirty="0"/>
          </a:p>
        </p:txBody>
      </p:sp>
      <p:sp>
        <p:nvSpPr>
          <p:cNvPr id="4" name="Slide Number Placeholder 3">
            <a:extLst>
              <a:ext uri="{FF2B5EF4-FFF2-40B4-BE49-F238E27FC236}">
                <a16:creationId xmlns:a16="http://schemas.microsoft.com/office/drawing/2014/main" id="{057CE2BF-6756-41D6-9A1F-269680E21D79}"/>
              </a:ext>
            </a:extLst>
          </p:cNvPr>
          <p:cNvSpPr>
            <a:spLocks noGrp="1"/>
          </p:cNvSpPr>
          <p:nvPr>
            <p:ph type="sldNum" sz="quarter" idx="12"/>
          </p:nvPr>
        </p:nvSpPr>
        <p:spPr/>
        <p:txBody>
          <a:bodyPr>
            <a:normAutofit/>
          </a:bodyPr>
          <a:lstStyle/>
          <a:p>
            <a:fld id="{DC355B50-BB11-421F-A311-86914B605882}" type="slidenum">
              <a:rPr lang="en-CA" smtClean="0"/>
              <a:t>30</a:t>
            </a:fld>
            <a:endParaRPr lang="en-CA"/>
          </a:p>
        </p:txBody>
      </p:sp>
      <p:pic>
        <p:nvPicPr>
          <p:cNvPr id="5" name="Picture 4">
            <a:extLst>
              <a:ext uri="{FF2B5EF4-FFF2-40B4-BE49-F238E27FC236}">
                <a16:creationId xmlns:a16="http://schemas.microsoft.com/office/drawing/2014/main" id="{156610FB-9C0F-4323-A9FC-9F2C01492EEE}"/>
              </a:ext>
            </a:extLst>
          </p:cNvPr>
          <p:cNvPicPr>
            <a:picLocks noChangeAspect="1"/>
          </p:cNvPicPr>
          <p:nvPr/>
        </p:nvPicPr>
        <p:blipFill>
          <a:blip r:embed="rId2"/>
          <a:stretch>
            <a:fillRect/>
          </a:stretch>
        </p:blipFill>
        <p:spPr>
          <a:xfrm>
            <a:off x="1270177" y="3603360"/>
            <a:ext cx="2604136" cy="2604136"/>
          </a:xfrm>
          <a:prstGeom prst="rect">
            <a:avLst/>
          </a:prstGeom>
        </p:spPr>
      </p:pic>
      <p:pic>
        <p:nvPicPr>
          <p:cNvPr id="8" name="Picture 7">
            <a:extLst>
              <a:ext uri="{FF2B5EF4-FFF2-40B4-BE49-F238E27FC236}">
                <a16:creationId xmlns:a16="http://schemas.microsoft.com/office/drawing/2014/main" id="{05CF8117-95BB-4ED3-834A-EA06A6A7AA60}"/>
              </a:ext>
            </a:extLst>
          </p:cNvPr>
          <p:cNvPicPr>
            <a:picLocks noChangeAspect="1"/>
          </p:cNvPicPr>
          <p:nvPr/>
        </p:nvPicPr>
        <p:blipFill>
          <a:blip r:embed="rId3"/>
          <a:stretch>
            <a:fillRect/>
          </a:stretch>
        </p:blipFill>
        <p:spPr>
          <a:xfrm>
            <a:off x="4894388" y="3603360"/>
            <a:ext cx="2604136" cy="2604136"/>
          </a:xfrm>
          <a:prstGeom prst="rect">
            <a:avLst/>
          </a:prstGeom>
        </p:spPr>
      </p:pic>
      <p:sp>
        <p:nvSpPr>
          <p:cNvPr id="9" name="Oval 8">
            <a:extLst>
              <a:ext uri="{FF2B5EF4-FFF2-40B4-BE49-F238E27FC236}">
                <a16:creationId xmlns:a16="http://schemas.microsoft.com/office/drawing/2014/main" id="{5F90A553-7B0D-4EA7-AEAB-D0DC0297AEDD}"/>
              </a:ext>
            </a:extLst>
          </p:cNvPr>
          <p:cNvSpPr/>
          <p:nvPr/>
        </p:nvSpPr>
        <p:spPr>
          <a:xfrm>
            <a:off x="1188290" y="3666983"/>
            <a:ext cx="2188138" cy="510536"/>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E31D57E-9E36-4A56-80EA-4FE74408DEC1}"/>
              </a:ext>
            </a:extLst>
          </p:cNvPr>
          <p:cNvSpPr/>
          <p:nvPr/>
        </p:nvSpPr>
        <p:spPr>
          <a:xfrm>
            <a:off x="4988713" y="4532659"/>
            <a:ext cx="998244" cy="1002609"/>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B99188E8-FF3F-4B16-A5A6-8BC2A84AF5F0}"/>
              </a:ext>
            </a:extLst>
          </p:cNvPr>
          <p:cNvPicPr>
            <a:picLocks noChangeAspect="1"/>
          </p:cNvPicPr>
          <p:nvPr/>
        </p:nvPicPr>
        <p:blipFill>
          <a:blip r:embed="rId4"/>
          <a:stretch>
            <a:fillRect/>
          </a:stretch>
        </p:blipFill>
        <p:spPr>
          <a:xfrm>
            <a:off x="8222075" y="3603361"/>
            <a:ext cx="2604136" cy="2604136"/>
          </a:xfrm>
          <a:prstGeom prst="rect">
            <a:avLst/>
          </a:prstGeom>
        </p:spPr>
      </p:pic>
      <p:sp>
        <p:nvSpPr>
          <p:cNvPr id="14" name="Oval 13">
            <a:extLst>
              <a:ext uri="{FF2B5EF4-FFF2-40B4-BE49-F238E27FC236}">
                <a16:creationId xmlns:a16="http://schemas.microsoft.com/office/drawing/2014/main" id="{B6720DE9-07DD-43F8-8581-B28873B6CFFD}"/>
              </a:ext>
            </a:extLst>
          </p:cNvPr>
          <p:cNvSpPr/>
          <p:nvPr/>
        </p:nvSpPr>
        <p:spPr>
          <a:xfrm>
            <a:off x="8222075" y="5540460"/>
            <a:ext cx="559479" cy="586561"/>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387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70CA6A-B3B0-4826-A91F-B2B1F8922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CDEC241-55A3-4B20-99D6-245CA25FDB40}"/>
              </a:ext>
            </a:extLst>
          </p:cNvPr>
          <p:cNvSpPr>
            <a:spLocks noGrp="1"/>
          </p:cNvSpPr>
          <p:nvPr>
            <p:ph type="ctrTitle"/>
          </p:nvPr>
        </p:nvSpPr>
        <p:spPr>
          <a:xfrm>
            <a:off x="4976028" y="965200"/>
            <a:ext cx="6170943" cy="4329641"/>
          </a:xfrm>
        </p:spPr>
        <p:txBody>
          <a:bodyPr anchor="ctr">
            <a:normAutofit/>
          </a:bodyPr>
          <a:lstStyle/>
          <a:p>
            <a:r>
              <a:rPr lang="en-CA" sz="5400" dirty="0"/>
              <a:t>Thank you!</a:t>
            </a:r>
          </a:p>
        </p:txBody>
      </p:sp>
      <p:sp>
        <p:nvSpPr>
          <p:cNvPr id="5" name="Subtitle 4">
            <a:extLst>
              <a:ext uri="{FF2B5EF4-FFF2-40B4-BE49-F238E27FC236}">
                <a16:creationId xmlns:a16="http://schemas.microsoft.com/office/drawing/2014/main" id="{4EDDEB01-ABD0-42BC-A2E0-FC86CE80F175}"/>
              </a:ext>
            </a:extLst>
          </p:cNvPr>
          <p:cNvSpPr>
            <a:spLocks noGrp="1"/>
          </p:cNvSpPr>
          <p:nvPr>
            <p:ph type="subTitle" idx="1"/>
          </p:nvPr>
        </p:nvSpPr>
        <p:spPr>
          <a:xfrm>
            <a:off x="965200" y="965200"/>
            <a:ext cx="3367361" cy="4329641"/>
          </a:xfrm>
        </p:spPr>
        <p:txBody>
          <a:bodyPr anchor="ctr">
            <a:normAutofit/>
          </a:bodyPr>
          <a:lstStyle/>
          <a:p>
            <a:pPr algn="r"/>
            <a:r>
              <a:rPr lang="en-CA" dirty="0"/>
              <a:t>Questions?</a:t>
            </a:r>
            <a:endParaRPr lang="en-CA"/>
          </a:p>
        </p:txBody>
      </p:sp>
      <p:cxnSp>
        <p:nvCxnSpPr>
          <p:cNvPr id="12" name="Straight Connector 11">
            <a:extLst>
              <a:ext uri="{FF2B5EF4-FFF2-40B4-BE49-F238E27FC236}">
                <a16:creationId xmlns:a16="http://schemas.microsoft.com/office/drawing/2014/main" id="{6FE641DB-A503-41DE-ACA6-36B41C6C2B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5" y="162126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25128BB7-D1A3-4F7F-98A3-10B5DCE1744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Tree>
    <p:extLst>
      <p:ext uri="{BB962C8B-B14F-4D97-AF65-F5344CB8AC3E}">
        <p14:creationId xmlns:p14="http://schemas.microsoft.com/office/powerpoint/2010/main" val="42652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BB6DE-088F-4979-AA53-301E520CCF8F}"/>
              </a:ext>
            </a:extLst>
          </p:cNvPr>
          <p:cNvSpPr>
            <a:spLocks noGrp="1"/>
          </p:cNvSpPr>
          <p:nvPr>
            <p:ph type="title"/>
          </p:nvPr>
        </p:nvSpPr>
        <p:spPr/>
        <p:txBody>
          <a:bodyPr/>
          <a:lstStyle/>
          <a:p>
            <a:r>
              <a:rPr lang="en-US" dirty="0"/>
              <a:t>Extra Info – Activation Functions</a:t>
            </a:r>
          </a:p>
        </p:txBody>
      </p:sp>
      <p:sp>
        <p:nvSpPr>
          <p:cNvPr id="4" name="Slide Number Placeholder 3">
            <a:extLst>
              <a:ext uri="{FF2B5EF4-FFF2-40B4-BE49-F238E27FC236}">
                <a16:creationId xmlns:a16="http://schemas.microsoft.com/office/drawing/2014/main" id="{93449919-AFEB-40FA-A566-91AB3DDAF057}"/>
              </a:ext>
            </a:extLst>
          </p:cNvPr>
          <p:cNvSpPr>
            <a:spLocks noGrp="1"/>
          </p:cNvSpPr>
          <p:nvPr>
            <p:ph type="sldNum" sz="quarter" idx="12"/>
          </p:nvPr>
        </p:nvSpPr>
        <p:spPr/>
        <p:txBody>
          <a:bodyPr/>
          <a:lstStyle/>
          <a:p>
            <a:fld id="{DC355B50-BB11-421F-A311-86914B605882}" type="slidenum">
              <a:rPr lang="en-CA" smtClean="0"/>
              <a:t>32</a:t>
            </a:fld>
            <a:endParaRPr lang="en-CA"/>
          </a:p>
        </p:txBody>
      </p:sp>
      <p:pic>
        <p:nvPicPr>
          <p:cNvPr id="2050" name="Picture 2" descr="https://cdn-images-1.medium.com/max/1000/1*RD0lIYqB5L2LrI2VTIZqGw.png">
            <a:extLst>
              <a:ext uri="{FF2B5EF4-FFF2-40B4-BE49-F238E27FC236}">
                <a16:creationId xmlns:a16="http://schemas.microsoft.com/office/drawing/2014/main" id="{B343A595-8550-4BDE-90B0-5FC6C6292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618" y="2296159"/>
            <a:ext cx="7889432" cy="396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0017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8DAB-5857-4F29-BB14-BCA4472995C5}"/>
              </a:ext>
            </a:extLst>
          </p:cNvPr>
          <p:cNvSpPr>
            <a:spLocks noGrp="1"/>
          </p:cNvSpPr>
          <p:nvPr>
            <p:ph type="title"/>
          </p:nvPr>
        </p:nvSpPr>
        <p:spPr>
          <a:xfrm>
            <a:off x="2895600" y="764373"/>
            <a:ext cx="8610600" cy="1293028"/>
          </a:xfrm>
        </p:spPr>
        <p:txBody>
          <a:bodyPr/>
          <a:lstStyle/>
          <a:p>
            <a:r>
              <a:rPr lang="en-US"/>
              <a:t>Neuron</a:t>
            </a:r>
            <a:endParaRPr lang="en-US" dirty="0"/>
          </a:p>
        </p:txBody>
      </p:sp>
      <p:sp>
        <p:nvSpPr>
          <p:cNvPr id="4" name="Slide Number Placeholder 3">
            <a:extLst>
              <a:ext uri="{FF2B5EF4-FFF2-40B4-BE49-F238E27FC236}">
                <a16:creationId xmlns:a16="http://schemas.microsoft.com/office/drawing/2014/main" id="{D546109F-8E56-40AA-A6BD-CE1121B221F8}"/>
              </a:ext>
            </a:extLst>
          </p:cNvPr>
          <p:cNvSpPr>
            <a:spLocks noGrp="1"/>
          </p:cNvSpPr>
          <p:nvPr>
            <p:ph type="sldNum" sz="quarter" idx="12"/>
          </p:nvPr>
        </p:nvSpPr>
        <p:spPr>
          <a:xfrm>
            <a:off x="8763000" y="381000"/>
            <a:ext cx="2743200" cy="365125"/>
          </a:xfrm>
        </p:spPr>
        <p:txBody>
          <a:bodyPr/>
          <a:lstStyle/>
          <a:p>
            <a:fld id="{DC355B50-BB11-421F-A311-86914B605882}" type="slidenum">
              <a:rPr lang="en-CA" smtClean="0"/>
              <a:t>33</a:t>
            </a:fld>
            <a:endParaRPr lang="en-CA"/>
          </a:p>
        </p:txBody>
      </p:sp>
      <p:pic>
        <p:nvPicPr>
          <p:cNvPr id="3074" name="Picture 2" descr="http://cs231n.github.io/assets/nn1/neuron_model.jpeg">
            <a:extLst>
              <a:ext uri="{FF2B5EF4-FFF2-40B4-BE49-F238E27FC236}">
                <a16:creationId xmlns:a16="http://schemas.microsoft.com/office/drawing/2014/main" id="{22C9E457-972F-4E12-BFAB-FF5A6F8DA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796" y="2258060"/>
            <a:ext cx="5038408" cy="287472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cs231n.github.io/assets/nn1/neuron.png">
            <a:extLst>
              <a:ext uri="{FF2B5EF4-FFF2-40B4-BE49-F238E27FC236}">
                <a16:creationId xmlns:a16="http://schemas.microsoft.com/office/drawing/2014/main" id="{CC4889A2-9722-44F8-AEF3-0DFE80CD5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769" y="2608113"/>
            <a:ext cx="5666027" cy="242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90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6BF18-D6FC-42D7-9D6A-9B01190BDDA5}"/>
              </a:ext>
            </a:extLst>
          </p:cNvPr>
          <p:cNvSpPr>
            <a:spLocks noGrp="1"/>
          </p:cNvSpPr>
          <p:nvPr>
            <p:ph type="title"/>
          </p:nvPr>
        </p:nvSpPr>
        <p:spPr/>
        <p:txBody>
          <a:bodyPr/>
          <a:lstStyle/>
          <a:p>
            <a:r>
              <a:rPr lang="en-US" dirty="0"/>
              <a:t>Kernels</a:t>
            </a:r>
          </a:p>
        </p:txBody>
      </p:sp>
      <p:sp>
        <p:nvSpPr>
          <p:cNvPr id="4" name="Slide Number Placeholder 3">
            <a:extLst>
              <a:ext uri="{FF2B5EF4-FFF2-40B4-BE49-F238E27FC236}">
                <a16:creationId xmlns:a16="http://schemas.microsoft.com/office/drawing/2014/main" id="{939F04C5-EE05-49D5-B702-B6D64B13D2C1}"/>
              </a:ext>
            </a:extLst>
          </p:cNvPr>
          <p:cNvSpPr>
            <a:spLocks noGrp="1"/>
          </p:cNvSpPr>
          <p:nvPr>
            <p:ph type="sldNum" sz="quarter" idx="12"/>
          </p:nvPr>
        </p:nvSpPr>
        <p:spPr/>
        <p:txBody>
          <a:bodyPr/>
          <a:lstStyle/>
          <a:p>
            <a:fld id="{DC355B50-BB11-421F-A311-86914B605882}" type="slidenum">
              <a:rPr lang="en-CA" smtClean="0"/>
              <a:t>34</a:t>
            </a:fld>
            <a:endParaRPr lang="en-CA"/>
          </a:p>
        </p:txBody>
      </p:sp>
      <p:pic>
        <p:nvPicPr>
          <p:cNvPr id="1026" name="Picture 2" descr="Image result for convolution kernel size">
            <a:extLst>
              <a:ext uri="{FF2B5EF4-FFF2-40B4-BE49-F238E27FC236}">
                <a16:creationId xmlns:a16="http://schemas.microsoft.com/office/drawing/2014/main" id="{F552918A-7A65-4F8D-9F83-B96095C48C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0356" y="2657901"/>
            <a:ext cx="5098374" cy="22437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nn kernels">
            <a:extLst>
              <a:ext uri="{FF2B5EF4-FFF2-40B4-BE49-F238E27FC236}">
                <a16:creationId xmlns:a16="http://schemas.microsoft.com/office/drawing/2014/main" id="{38AB7ACF-92B2-40F4-B8E4-EC8CB8798EA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37669" y="1188955"/>
            <a:ext cx="517207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252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D348E-1409-4EAA-B7C5-D5889AE6CCD3}"/>
              </a:ext>
            </a:extLst>
          </p:cNvPr>
          <p:cNvSpPr>
            <a:spLocks noGrp="1"/>
          </p:cNvSpPr>
          <p:nvPr>
            <p:ph type="title"/>
          </p:nvPr>
        </p:nvSpPr>
        <p:spPr>
          <a:xfrm>
            <a:off x="2072640" y="639315"/>
            <a:ext cx="8610600" cy="1293028"/>
          </a:xfrm>
        </p:spPr>
        <p:txBody>
          <a:bodyPr/>
          <a:lstStyle/>
          <a:p>
            <a:r>
              <a:rPr lang="en-CA" dirty="0"/>
              <a:t>CNN &amp; </a:t>
            </a:r>
            <a:r>
              <a:rPr lang="en-CA" dirty="0" err="1"/>
              <a:t>iTMO</a:t>
            </a:r>
            <a:endParaRPr lang="en-CA" dirty="0"/>
          </a:p>
        </p:txBody>
      </p:sp>
      <p:sp>
        <p:nvSpPr>
          <p:cNvPr id="3" name="Content Placeholder 2">
            <a:extLst>
              <a:ext uri="{FF2B5EF4-FFF2-40B4-BE49-F238E27FC236}">
                <a16:creationId xmlns:a16="http://schemas.microsoft.com/office/drawing/2014/main" id="{8BFFDB3E-0ADB-47CE-A296-F73D760384A9}"/>
              </a:ext>
            </a:extLst>
          </p:cNvPr>
          <p:cNvSpPr>
            <a:spLocks noGrp="1"/>
          </p:cNvSpPr>
          <p:nvPr>
            <p:ph idx="1"/>
          </p:nvPr>
        </p:nvSpPr>
        <p:spPr/>
        <p:txBody>
          <a:bodyPr/>
          <a:lstStyle/>
          <a:p>
            <a:r>
              <a:rPr lang="en-CA" dirty="0"/>
              <a:t>Predict details lost in saturated image areas</a:t>
            </a:r>
          </a:p>
          <a:p>
            <a:r>
              <a:rPr lang="en-CA" dirty="0"/>
              <a:t>Use CNN to predict HDR values</a:t>
            </a:r>
          </a:p>
          <a:p>
            <a:endParaRPr lang="en-CA" dirty="0"/>
          </a:p>
          <a:p>
            <a:pPr marL="0" indent="0">
              <a:buNone/>
            </a:pPr>
            <a:r>
              <a:rPr lang="en-CA" dirty="0"/>
              <a:t>Deep learning techniques show good results in:</a:t>
            </a:r>
          </a:p>
          <a:p>
            <a:pPr marL="0" indent="0">
              <a:buNone/>
            </a:pPr>
            <a:r>
              <a:rPr lang="en-CA" dirty="0"/>
              <a:t>1. Artifact reduction</a:t>
            </a:r>
          </a:p>
          <a:p>
            <a:pPr marL="0" indent="0">
              <a:buNone/>
            </a:pPr>
            <a:r>
              <a:rPr lang="en-CA" dirty="0"/>
              <a:t>2. Image Translation</a:t>
            </a:r>
          </a:p>
        </p:txBody>
      </p:sp>
      <p:sp>
        <p:nvSpPr>
          <p:cNvPr id="4" name="Slide Number Placeholder 3">
            <a:extLst>
              <a:ext uri="{FF2B5EF4-FFF2-40B4-BE49-F238E27FC236}">
                <a16:creationId xmlns:a16="http://schemas.microsoft.com/office/drawing/2014/main" id="{D65659A2-9077-4363-BC94-A276E309B215}"/>
              </a:ext>
            </a:extLst>
          </p:cNvPr>
          <p:cNvSpPr>
            <a:spLocks noGrp="1"/>
          </p:cNvSpPr>
          <p:nvPr>
            <p:ph type="sldNum" sz="quarter" idx="12"/>
          </p:nvPr>
        </p:nvSpPr>
        <p:spPr/>
        <p:txBody>
          <a:bodyPr>
            <a:normAutofit/>
          </a:bodyPr>
          <a:lstStyle/>
          <a:p>
            <a:fld id="{DC355B50-BB11-421F-A311-86914B605882}" type="slidenum">
              <a:rPr lang="en-CA" smtClean="0"/>
              <a:t>4</a:t>
            </a:fld>
            <a:endParaRPr lang="en-CA"/>
          </a:p>
        </p:txBody>
      </p:sp>
    </p:spTree>
    <p:extLst>
      <p:ext uri="{BB962C8B-B14F-4D97-AF65-F5344CB8AC3E}">
        <p14:creationId xmlns:p14="http://schemas.microsoft.com/office/powerpoint/2010/main" val="3597909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B913-3371-44F5-A59A-3EC8EE095D1A}"/>
              </a:ext>
            </a:extLst>
          </p:cNvPr>
          <p:cNvSpPr>
            <a:spLocks noGrp="1"/>
          </p:cNvSpPr>
          <p:nvPr>
            <p:ph type="title"/>
          </p:nvPr>
        </p:nvSpPr>
        <p:spPr>
          <a:xfrm>
            <a:off x="2209800" y="512911"/>
            <a:ext cx="8610600" cy="1293028"/>
          </a:xfrm>
        </p:spPr>
        <p:txBody>
          <a:bodyPr/>
          <a:lstStyle/>
          <a:p>
            <a:r>
              <a:rPr lang="en-CA" dirty="0"/>
              <a:t>Related Works</a:t>
            </a:r>
          </a:p>
        </p:txBody>
      </p:sp>
      <p:sp>
        <p:nvSpPr>
          <p:cNvPr id="3" name="Content Placeholder 2">
            <a:extLst>
              <a:ext uri="{FF2B5EF4-FFF2-40B4-BE49-F238E27FC236}">
                <a16:creationId xmlns:a16="http://schemas.microsoft.com/office/drawing/2014/main" id="{67C31209-DC7A-4BA3-A037-820A95630387}"/>
              </a:ext>
            </a:extLst>
          </p:cNvPr>
          <p:cNvSpPr>
            <a:spLocks noGrp="1"/>
          </p:cNvSpPr>
          <p:nvPr>
            <p:ph idx="1"/>
          </p:nvPr>
        </p:nvSpPr>
        <p:spPr>
          <a:xfrm>
            <a:off x="838200" y="1825624"/>
            <a:ext cx="10515600" cy="4895215"/>
          </a:xfrm>
        </p:spPr>
        <p:txBody>
          <a:bodyPr>
            <a:normAutofit/>
          </a:bodyPr>
          <a:lstStyle/>
          <a:p>
            <a:pPr marL="0" indent="0">
              <a:buNone/>
            </a:pPr>
            <a:r>
              <a:rPr lang="en-CA" sz="2400" b="1" dirty="0"/>
              <a:t>Method 1: </a:t>
            </a:r>
            <a:r>
              <a:rPr lang="en-CA" sz="2400" dirty="0"/>
              <a:t>Reconstruct saturated areas in input LDR images via a CNN.</a:t>
            </a:r>
          </a:p>
          <a:p>
            <a:pPr marL="0" indent="0">
              <a:buNone/>
            </a:pPr>
            <a:endParaRPr lang="en-CA" sz="2400" dirty="0"/>
          </a:p>
          <a:p>
            <a:pPr marL="457200" lvl="1" indent="0">
              <a:buNone/>
            </a:pPr>
            <a:r>
              <a:rPr lang="en-CA" sz="2200" b="1" dirty="0"/>
              <a:t>Limitation: </a:t>
            </a:r>
            <a:r>
              <a:rPr lang="en-CA" sz="2200" dirty="0"/>
              <a:t>Applicable only when a CRF used at the time of photographing is given.</a:t>
            </a:r>
          </a:p>
          <a:p>
            <a:endParaRPr lang="en-CA" sz="2400" dirty="0"/>
          </a:p>
          <a:p>
            <a:pPr marL="0" indent="0">
              <a:buNone/>
            </a:pPr>
            <a:r>
              <a:rPr lang="en-CA" sz="2400" b="1" dirty="0"/>
              <a:t>Method 2: </a:t>
            </a:r>
            <a:r>
              <a:rPr lang="en-CA" sz="2400" dirty="0"/>
              <a:t>CNN based method that produce a set of differently exposed images from a single LDR image.</a:t>
            </a:r>
          </a:p>
          <a:p>
            <a:pPr marL="0" indent="0">
              <a:buNone/>
            </a:pPr>
            <a:endParaRPr lang="en-CA" sz="2400" dirty="0"/>
          </a:p>
          <a:p>
            <a:pPr marL="0" indent="0">
              <a:buNone/>
            </a:pPr>
            <a:r>
              <a:rPr lang="en-CA" sz="2400" b="1" dirty="0"/>
              <a:t>Method 3: </a:t>
            </a:r>
            <a:r>
              <a:rPr lang="en-CA" sz="2400" dirty="0"/>
              <a:t>Use Neural networks to do luminance learning and color learning separately.</a:t>
            </a:r>
          </a:p>
        </p:txBody>
      </p:sp>
      <p:sp>
        <p:nvSpPr>
          <p:cNvPr id="4" name="Slide Number Placeholder 3">
            <a:extLst>
              <a:ext uri="{FF2B5EF4-FFF2-40B4-BE49-F238E27FC236}">
                <a16:creationId xmlns:a16="http://schemas.microsoft.com/office/drawing/2014/main" id="{D02D225F-B498-4E03-9B23-F4791702DA30}"/>
              </a:ext>
            </a:extLst>
          </p:cNvPr>
          <p:cNvSpPr>
            <a:spLocks noGrp="1"/>
          </p:cNvSpPr>
          <p:nvPr>
            <p:ph type="sldNum" sz="quarter" idx="12"/>
          </p:nvPr>
        </p:nvSpPr>
        <p:spPr/>
        <p:txBody>
          <a:bodyPr>
            <a:normAutofit/>
          </a:bodyPr>
          <a:lstStyle/>
          <a:p>
            <a:fld id="{DC355B50-BB11-421F-A311-86914B605882}" type="slidenum">
              <a:rPr lang="en-CA" smtClean="0"/>
              <a:t>5</a:t>
            </a:fld>
            <a:endParaRPr lang="en-CA"/>
          </a:p>
        </p:txBody>
      </p:sp>
    </p:spTree>
    <p:extLst>
      <p:ext uri="{BB962C8B-B14F-4D97-AF65-F5344CB8AC3E}">
        <p14:creationId xmlns:p14="http://schemas.microsoft.com/office/powerpoint/2010/main" val="1186082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D277-E61A-4DA4-B432-939878FA69CC}"/>
              </a:ext>
            </a:extLst>
          </p:cNvPr>
          <p:cNvSpPr>
            <a:spLocks noGrp="1"/>
          </p:cNvSpPr>
          <p:nvPr>
            <p:ph type="title"/>
          </p:nvPr>
        </p:nvSpPr>
        <p:spPr/>
        <p:txBody>
          <a:bodyPr/>
          <a:lstStyle/>
          <a:p>
            <a:r>
              <a:rPr lang="en-CA" dirty="0"/>
              <a:t>Framework &amp; Motivation</a:t>
            </a:r>
          </a:p>
        </p:txBody>
      </p:sp>
      <p:sp>
        <p:nvSpPr>
          <p:cNvPr id="3" name="Content Placeholder 2">
            <a:extLst>
              <a:ext uri="{FF2B5EF4-FFF2-40B4-BE49-F238E27FC236}">
                <a16:creationId xmlns:a16="http://schemas.microsoft.com/office/drawing/2014/main" id="{608A2F87-49AD-4D5B-905A-F58A9BA680E4}"/>
              </a:ext>
            </a:extLst>
          </p:cNvPr>
          <p:cNvSpPr>
            <a:spLocks noGrp="1"/>
          </p:cNvSpPr>
          <p:nvPr>
            <p:ph idx="1"/>
          </p:nvPr>
        </p:nvSpPr>
        <p:spPr>
          <a:xfrm>
            <a:off x="838200" y="1894205"/>
            <a:ext cx="10515600" cy="4667250"/>
          </a:xfrm>
        </p:spPr>
        <p:txBody>
          <a:bodyPr>
            <a:normAutofit/>
          </a:bodyPr>
          <a:lstStyle/>
          <a:p>
            <a:r>
              <a:rPr lang="en-CA" sz="2400" dirty="0"/>
              <a:t>Inverse tone mapping method using a CNN with SDR based learning</a:t>
            </a:r>
          </a:p>
          <a:p>
            <a:r>
              <a:rPr lang="en-CA" sz="2400" dirty="0"/>
              <a:t>Other methods:</a:t>
            </a:r>
          </a:p>
          <a:p>
            <a:pPr marL="0" indent="0">
              <a:buNone/>
            </a:pPr>
            <a:endParaRPr lang="en-CA" sz="2400" dirty="0"/>
          </a:p>
          <a:p>
            <a:pPr marL="0" indent="0">
              <a:buNone/>
            </a:pPr>
            <a:r>
              <a:rPr lang="en-CA" sz="2400" b="1" dirty="0"/>
              <a:t>SDR image –&gt; processing –&gt; HDR image</a:t>
            </a:r>
          </a:p>
          <a:p>
            <a:pPr marL="0" indent="0">
              <a:buNone/>
            </a:pPr>
            <a:endParaRPr lang="en-CA" sz="2400" dirty="0"/>
          </a:p>
          <a:p>
            <a:pPr marL="0" indent="0">
              <a:buNone/>
            </a:pPr>
            <a:r>
              <a:rPr lang="en-CA" sz="2400" dirty="0"/>
              <a:t>Proposed method:</a:t>
            </a:r>
          </a:p>
          <a:p>
            <a:pPr marL="514350" indent="-514350">
              <a:buAutoNum type="arabicPeriod"/>
            </a:pPr>
            <a:r>
              <a:rPr lang="en-CA" sz="2400" dirty="0"/>
              <a:t>Learn transformation between Input SDR images &amp; SDR images processed via Reinhard global operator.</a:t>
            </a:r>
          </a:p>
          <a:p>
            <a:pPr marL="514350" indent="-514350">
              <a:buAutoNum type="arabicPeriod"/>
            </a:pPr>
            <a:r>
              <a:rPr lang="en-CA" sz="2400" dirty="0"/>
              <a:t>Apply inverse transform of Reinhard’s global operator to SDR images produced by CNNs.</a:t>
            </a:r>
          </a:p>
        </p:txBody>
      </p:sp>
      <p:sp>
        <p:nvSpPr>
          <p:cNvPr id="4" name="Slide Number Placeholder 3">
            <a:extLst>
              <a:ext uri="{FF2B5EF4-FFF2-40B4-BE49-F238E27FC236}">
                <a16:creationId xmlns:a16="http://schemas.microsoft.com/office/drawing/2014/main" id="{E0732CC7-E7BC-46D9-854D-AA93C552A788}"/>
              </a:ext>
            </a:extLst>
          </p:cNvPr>
          <p:cNvSpPr>
            <a:spLocks noGrp="1"/>
          </p:cNvSpPr>
          <p:nvPr>
            <p:ph type="sldNum" sz="quarter" idx="12"/>
          </p:nvPr>
        </p:nvSpPr>
        <p:spPr/>
        <p:txBody>
          <a:bodyPr>
            <a:normAutofit/>
          </a:bodyPr>
          <a:lstStyle/>
          <a:p>
            <a:fld id="{DC355B50-BB11-421F-A311-86914B605882}" type="slidenum">
              <a:rPr lang="en-CA" smtClean="0"/>
              <a:t>6</a:t>
            </a:fld>
            <a:endParaRPr lang="en-CA"/>
          </a:p>
        </p:txBody>
      </p:sp>
    </p:spTree>
    <p:extLst>
      <p:ext uri="{BB962C8B-B14F-4D97-AF65-F5344CB8AC3E}">
        <p14:creationId xmlns:p14="http://schemas.microsoft.com/office/powerpoint/2010/main" val="3918846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A2C3F-BF62-4454-AC89-5951146FEB7D}"/>
              </a:ext>
            </a:extLst>
          </p:cNvPr>
          <p:cNvSpPr>
            <a:spLocks noGrp="1"/>
          </p:cNvSpPr>
          <p:nvPr>
            <p:ph type="title"/>
          </p:nvPr>
        </p:nvSpPr>
        <p:spPr>
          <a:xfrm>
            <a:off x="860968" y="255825"/>
            <a:ext cx="10515600" cy="1325563"/>
          </a:xfrm>
        </p:spPr>
        <p:txBody>
          <a:bodyPr/>
          <a:lstStyle/>
          <a:p>
            <a:r>
              <a:rPr lang="en-CA" dirty="0"/>
              <a:t>Overview - Train</a:t>
            </a:r>
          </a:p>
        </p:txBody>
      </p:sp>
      <p:sp>
        <p:nvSpPr>
          <p:cNvPr id="3" name="Content Placeholder 2">
            <a:extLst>
              <a:ext uri="{FF2B5EF4-FFF2-40B4-BE49-F238E27FC236}">
                <a16:creationId xmlns:a16="http://schemas.microsoft.com/office/drawing/2014/main" id="{3AF0E8D6-C8FB-4742-B5EF-22809679EA94}"/>
              </a:ext>
            </a:extLst>
          </p:cNvPr>
          <p:cNvSpPr>
            <a:spLocks noGrp="1"/>
          </p:cNvSpPr>
          <p:nvPr>
            <p:ph idx="1"/>
          </p:nvPr>
        </p:nvSpPr>
        <p:spPr>
          <a:xfrm>
            <a:off x="838200" y="1598413"/>
            <a:ext cx="10515600" cy="4816793"/>
          </a:xfrm>
        </p:spPr>
        <p:txBody>
          <a:bodyPr/>
          <a:lstStyle/>
          <a:p>
            <a:r>
              <a:rPr lang="en-CA" sz="2000" b="1" dirty="0"/>
              <a:t>Step 1 </a:t>
            </a:r>
            <a:r>
              <a:rPr lang="en-CA" sz="2000" dirty="0"/>
              <a:t>- Input SDR image x from HDR image E by using a virtual camera with various CRFs.</a:t>
            </a:r>
          </a:p>
          <a:p>
            <a:r>
              <a:rPr lang="en-CA" sz="2000" b="1" dirty="0"/>
              <a:t>Step 2 </a:t>
            </a:r>
            <a:r>
              <a:rPr lang="en-CA" sz="2000" dirty="0"/>
              <a:t>- Generate target SDR image y from HDR image by using Reinhard’s global operator with parameter a = 0:18</a:t>
            </a:r>
          </a:p>
          <a:p>
            <a:r>
              <a:rPr lang="en-CA" sz="2000" b="1" dirty="0"/>
              <a:t>Step 3 </a:t>
            </a:r>
            <a:r>
              <a:rPr lang="en-CA" sz="2000" dirty="0"/>
              <a:t>- Train a CNN to transform input LDR image x into target LDR image y i.e. input x SDR and output y SDR.</a:t>
            </a:r>
          </a:p>
          <a:p>
            <a:endParaRPr lang="en-CA" dirty="0"/>
          </a:p>
        </p:txBody>
      </p:sp>
      <p:sp>
        <p:nvSpPr>
          <p:cNvPr id="6" name="Slide Number Placeholder 5">
            <a:extLst>
              <a:ext uri="{FF2B5EF4-FFF2-40B4-BE49-F238E27FC236}">
                <a16:creationId xmlns:a16="http://schemas.microsoft.com/office/drawing/2014/main" id="{4215F9F1-07F0-42FD-BF55-E89EAE9BB1B8}"/>
              </a:ext>
            </a:extLst>
          </p:cNvPr>
          <p:cNvSpPr>
            <a:spLocks noGrp="1"/>
          </p:cNvSpPr>
          <p:nvPr>
            <p:ph type="sldNum" sz="quarter" idx="12"/>
          </p:nvPr>
        </p:nvSpPr>
        <p:spPr/>
        <p:txBody>
          <a:bodyPr>
            <a:normAutofit/>
          </a:bodyPr>
          <a:lstStyle/>
          <a:p>
            <a:fld id="{DC355B50-BB11-421F-A311-86914B605882}" type="slidenum">
              <a:rPr lang="en-CA" smtClean="0"/>
              <a:t>7</a:t>
            </a:fld>
            <a:endParaRPr lang="en-CA"/>
          </a:p>
        </p:txBody>
      </p:sp>
      <p:grpSp>
        <p:nvGrpSpPr>
          <p:cNvPr id="34" name="Group 33">
            <a:extLst>
              <a:ext uri="{FF2B5EF4-FFF2-40B4-BE49-F238E27FC236}">
                <a16:creationId xmlns:a16="http://schemas.microsoft.com/office/drawing/2014/main" id="{6F30396A-4B29-45A3-B89D-AB3B217BB582}"/>
              </a:ext>
            </a:extLst>
          </p:cNvPr>
          <p:cNvGrpSpPr/>
          <p:nvPr/>
        </p:nvGrpSpPr>
        <p:grpSpPr>
          <a:xfrm>
            <a:off x="4380761" y="3633794"/>
            <a:ext cx="6885868" cy="2968381"/>
            <a:chOff x="2184328" y="3372913"/>
            <a:chExt cx="7227571" cy="2968381"/>
          </a:xfrm>
        </p:grpSpPr>
        <p:grpSp>
          <p:nvGrpSpPr>
            <p:cNvPr id="32" name="Group 31">
              <a:extLst>
                <a:ext uri="{FF2B5EF4-FFF2-40B4-BE49-F238E27FC236}">
                  <a16:creationId xmlns:a16="http://schemas.microsoft.com/office/drawing/2014/main" id="{CB0293F2-A0AF-4A1F-BF70-EF6808E33463}"/>
                </a:ext>
              </a:extLst>
            </p:cNvPr>
            <p:cNvGrpSpPr/>
            <p:nvPr/>
          </p:nvGrpSpPr>
          <p:grpSpPr>
            <a:xfrm>
              <a:off x="2184328" y="3429000"/>
              <a:ext cx="7227571" cy="2912294"/>
              <a:chOff x="1051560" y="3429000"/>
              <a:chExt cx="7227571" cy="2912294"/>
            </a:xfrm>
          </p:grpSpPr>
          <p:sp>
            <p:nvSpPr>
              <p:cNvPr id="4" name="Rectangle 3">
                <a:extLst>
                  <a:ext uri="{FF2B5EF4-FFF2-40B4-BE49-F238E27FC236}">
                    <a16:creationId xmlns:a16="http://schemas.microsoft.com/office/drawing/2014/main" id="{95774D03-1AB5-4868-BDAB-24867A05A3B9}"/>
                  </a:ext>
                </a:extLst>
              </p:cNvPr>
              <p:cNvSpPr/>
              <p:nvPr/>
            </p:nvSpPr>
            <p:spPr>
              <a:xfrm>
                <a:off x="1051560" y="3429000"/>
                <a:ext cx="1234440" cy="7886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HDR </a:t>
                </a:r>
              </a:p>
              <a:p>
                <a:pPr algn="ctr"/>
                <a:r>
                  <a:rPr lang="en-CA" dirty="0"/>
                  <a:t>Image</a:t>
                </a:r>
              </a:p>
            </p:txBody>
          </p:sp>
          <p:sp>
            <p:nvSpPr>
              <p:cNvPr id="5" name="Rectangle 4">
                <a:extLst>
                  <a:ext uri="{FF2B5EF4-FFF2-40B4-BE49-F238E27FC236}">
                    <a16:creationId xmlns:a16="http://schemas.microsoft.com/office/drawing/2014/main" id="{7A7CE7A4-05E0-44DF-937B-FF717CD4F1A1}"/>
                  </a:ext>
                </a:extLst>
              </p:cNvPr>
              <p:cNvSpPr/>
              <p:nvPr/>
            </p:nvSpPr>
            <p:spPr>
              <a:xfrm>
                <a:off x="2678430" y="4907280"/>
                <a:ext cx="1234440" cy="7886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x</a:t>
                </a:r>
              </a:p>
            </p:txBody>
          </p:sp>
          <p:sp>
            <p:nvSpPr>
              <p:cNvPr id="7" name="Rectangle 6">
                <a:extLst>
                  <a:ext uri="{FF2B5EF4-FFF2-40B4-BE49-F238E27FC236}">
                    <a16:creationId xmlns:a16="http://schemas.microsoft.com/office/drawing/2014/main" id="{36A983C1-83CA-437D-B309-4B9F8AE5A0CB}"/>
                  </a:ext>
                </a:extLst>
              </p:cNvPr>
              <p:cNvSpPr/>
              <p:nvPr/>
            </p:nvSpPr>
            <p:spPr>
              <a:xfrm>
                <a:off x="4861560" y="4907280"/>
                <a:ext cx="1234440" cy="7886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CNN</a:t>
                </a:r>
              </a:p>
            </p:txBody>
          </p:sp>
          <p:sp>
            <p:nvSpPr>
              <p:cNvPr id="8" name="Rectangle 7">
                <a:extLst>
                  <a:ext uri="{FF2B5EF4-FFF2-40B4-BE49-F238E27FC236}">
                    <a16:creationId xmlns:a16="http://schemas.microsoft.com/office/drawing/2014/main" id="{EE711D7A-D50F-4E06-BED1-0CA3E37C90E9}"/>
                  </a:ext>
                </a:extLst>
              </p:cNvPr>
              <p:cNvSpPr/>
              <p:nvPr/>
            </p:nvSpPr>
            <p:spPr>
              <a:xfrm>
                <a:off x="7044690" y="4907280"/>
                <a:ext cx="1234440" cy="7886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y</a:t>
                </a:r>
              </a:p>
            </p:txBody>
          </p:sp>
          <p:cxnSp>
            <p:nvCxnSpPr>
              <p:cNvPr id="15" name="Straight Connector 14">
                <a:extLst>
                  <a:ext uri="{FF2B5EF4-FFF2-40B4-BE49-F238E27FC236}">
                    <a16:creationId xmlns:a16="http://schemas.microsoft.com/office/drawing/2014/main" id="{E1CFD6FF-A92A-46AA-8F81-4A676EF6ADDA}"/>
                  </a:ext>
                </a:extLst>
              </p:cNvPr>
              <p:cNvCxnSpPr>
                <a:cxnSpLocks/>
              </p:cNvCxnSpPr>
              <p:nvPr/>
            </p:nvCxnSpPr>
            <p:spPr>
              <a:xfrm flipV="1">
                <a:off x="2286000" y="3741182"/>
                <a:ext cx="5400000" cy="0"/>
              </a:xfrm>
              <a:prstGeom prst="line">
                <a:avLst/>
              </a:prstGeom>
              <a:ln w="19050">
                <a:prstDash val="dashDot"/>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A543D15-CFB0-4572-98A7-833518ABE47E}"/>
                  </a:ext>
                </a:extLst>
              </p:cNvPr>
              <p:cNvCxnSpPr>
                <a:endCxn id="8" idx="0"/>
              </p:cNvCxnSpPr>
              <p:nvPr/>
            </p:nvCxnSpPr>
            <p:spPr>
              <a:xfrm flipH="1">
                <a:off x="7661910" y="3741182"/>
                <a:ext cx="0" cy="116609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13CE687-B85E-476D-8ACC-0AD3280C9EF6}"/>
                  </a:ext>
                </a:extLst>
              </p:cNvPr>
              <p:cNvCxnSpPr/>
              <p:nvPr/>
            </p:nvCxnSpPr>
            <p:spPr>
              <a:xfrm flipH="1">
                <a:off x="3288030" y="3741182"/>
                <a:ext cx="0" cy="1166098"/>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80A25E6-B322-4F6A-B2CE-78C378F2A527}"/>
                  </a:ext>
                </a:extLst>
              </p:cNvPr>
              <p:cNvCxnSpPr>
                <a:cxnSpLocks/>
                <a:endCxn id="7" idx="1"/>
              </p:cNvCxnSpPr>
              <p:nvPr/>
            </p:nvCxnSpPr>
            <p:spPr>
              <a:xfrm>
                <a:off x="3912870" y="5288161"/>
                <a:ext cx="948690"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B559F36-4A5E-4ACF-9FCC-6E8E5461C847}"/>
                  </a:ext>
                </a:extLst>
              </p:cNvPr>
              <p:cNvCxnSpPr>
                <a:cxnSpLocks/>
              </p:cNvCxnSpPr>
              <p:nvPr/>
            </p:nvCxnSpPr>
            <p:spPr>
              <a:xfrm flipH="1">
                <a:off x="6076950" y="5288161"/>
                <a:ext cx="948690"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2D064D2-8907-4F26-8E60-A31D1F402D69}"/>
                  </a:ext>
                </a:extLst>
              </p:cNvPr>
              <p:cNvSpPr txBox="1"/>
              <p:nvPr/>
            </p:nvSpPr>
            <p:spPr>
              <a:xfrm>
                <a:off x="4229100" y="4907280"/>
                <a:ext cx="502917" cy="369332"/>
              </a:xfrm>
              <a:prstGeom prst="rect">
                <a:avLst/>
              </a:prstGeom>
              <a:noFill/>
            </p:spPr>
            <p:txBody>
              <a:bodyPr wrap="square" rtlCol="0">
                <a:spAutoFit/>
              </a:bodyPr>
              <a:lstStyle/>
              <a:p>
                <a:r>
                  <a:rPr lang="en-CA" dirty="0"/>
                  <a:t>x</a:t>
                </a:r>
              </a:p>
            </p:txBody>
          </p:sp>
          <p:sp>
            <p:nvSpPr>
              <p:cNvPr id="27" name="TextBox 26">
                <a:extLst>
                  <a:ext uri="{FF2B5EF4-FFF2-40B4-BE49-F238E27FC236}">
                    <a16:creationId xmlns:a16="http://schemas.microsoft.com/office/drawing/2014/main" id="{D4F0F59E-1AED-48FC-B066-66EC942A7949}"/>
                  </a:ext>
                </a:extLst>
              </p:cNvPr>
              <p:cNvSpPr txBox="1"/>
              <p:nvPr/>
            </p:nvSpPr>
            <p:spPr>
              <a:xfrm>
                <a:off x="6362700" y="4907280"/>
                <a:ext cx="502917" cy="369332"/>
              </a:xfrm>
              <a:prstGeom prst="rect">
                <a:avLst/>
              </a:prstGeom>
              <a:noFill/>
            </p:spPr>
            <p:txBody>
              <a:bodyPr wrap="square" rtlCol="0">
                <a:spAutoFit/>
              </a:bodyPr>
              <a:lstStyle/>
              <a:p>
                <a:r>
                  <a:rPr lang="en-CA" dirty="0"/>
                  <a:t>y</a:t>
                </a:r>
              </a:p>
            </p:txBody>
          </p:sp>
          <p:sp>
            <p:nvSpPr>
              <p:cNvPr id="28" name="TextBox 27">
                <a:extLst>
                  <a:ext uri="{FF2B5EF4-FFF2-40B4-BE49-F238E27FC236}">
                    <a16:creationId xmlns:a16="http://schemas.microsoft.com/office/drawing/2014/main" id="{A2486493-C260-4FB8-9534-31BE92403698}"/>
                  </a:ext>
                </a:extLst>
              </p:cNvPr>
              <p:cNvSpPr txBox="1"/>
              <p:nvPr/>
            </p:nvSpPr>
            <p:spPr>
              <a:xfrm>
                <a:off x="3238128" y="4069444"/>
                <a:ext cx="1268725" cy="646331"/>
              </a:xfrm>
              <a:prstGeom prst="rect">
                <a:avLst/>
              </a:prstGeom>
              <a:noFill/>
            </p:spPr>
            <p:txBody>
              <a:bodyPr wrap="square" rtlCol="0">
                <a:spAutoFit/>
              </a:bodyPr>
              <a:lstStyle/>
              <a:p>
                <a:r>
                  <a:rPr lang="en-CA" dirty="0"/>
                  <a:t>Virtual Camera</a:t>
                </a:r>
              </a:p>
            </p:txBody>
          </p:sp>
          <p:sp>
            <p:nvSpPr>
              <p:cNvPr id="29" name="TextBox 28">
                <a:extLst>
                  <a:ext uri="{FF2B5EF4-FFF2-40B4-BE49-F238E27FC236}">
                    <a16:creationId xmlns:a16="http://schemas.microsoft.com/office/drawing/2014/main" id="{914BA4EF-B916-42CE-86D8-DABE9A2CEACC}"/>
                  </a:ext>
                </a:extLst>
              </p:cNvPr>
              <p:cNvSpPr txBox="1"/>
              <p:nvPr/>
            </p:nvSpPr>
            <p:spPr>
              <a:xfrm>
                <a:off x="1560198" y="4324231"/>
                <a:ext cx="502917" cy="369332"/>
              </a:xfrm>
              <a:prstGeom prst="rect">
                <a:avLst/>
              </a:prstGeom>
              <a:noFill/>
            </p:spPr>
            <p:txBody>
              <a:bodyPr wrap="square" rtlCol="0">
                <a:spAutoFit/>
              </a:bodyPr>
              <a:lstStyle/>
              <a:p>
                <a:r>
                  <a:rPr lang="en-CA" dirty="0"/>
                  <a:t>E</a:t>
                </a:r>
              </a:p>
            </p:txBody>
          </p:sp>
          <p:sp>
            <p:nvSpPr>
              <p:cNvPr id="30" name="TextBox 29">
                <a:extLst>
                  <a:ext uri="{FF2B5EF4-FFF2-40B4-BE49-F238E27FC236}">
                    <a16:creationId xmlns:a16="http://schemas.microsoft.com/office/drawing/2014/main" id="{7DFC2EDA-6C4E-4ED2-A64B-3131DCE6E946}"/>
                  </a:ext>
                </a:extLst>
              </p:cNvPr>
              <p:cNvSpPr txBox="1"/>
              <p:nvPr/>
            </p:nvSpPr>
            <p:spPr>
              <a:xfrm>
                <a:off x="2654532" y="5694963"/>
                <a:ext cx="1234440" cy="646331"/>
              </a:xfrm>
              <a:prstGeom prst="rect">
                <a:avLst/>
              </a:prstGeom>
              <a:noFill/>
            </p:spPr>
            <p:txBody>
              <a:bodyPr wrap="square" rtlCol="0">
                <a:spAutoFit/>
              </a:bodyPr>
              <a:lstStyle/>
              <a:p>
                <a:pPr algn="ctr"/>
                <a:r>
                  <a:rPr lang="en-CA" dirty="0"/>
                  <a:t>SDR</a:t>
                </a:r>
              </a:p>
              <a:p>
                <a:pPr algn="ctr"/>
                <a:r>
                  <a:rPr lang="en-CA" dirty="0"/>
                  <a:t>Image</a:t>
                </a:r>
              </a:p>
            </p:txBody>
          </p:sp>
          <p:sp>
            <p:nvSpPr>
              <p:cNvPr id="31" name="TextBox 30">
                <a:extLst>
                  <a:ext uri="{FF2B5EF4-FFF2-40B4-BE49-F238E27FC236}">
                    <a16:creationId xmlns:a16="http://schemas.microsoft.com/office/drawing/2014/main" id="{0BF8173D-B22E-43FC-964C-3C67ECF9676A}"/>
                  </a:ext>
                </a:extLst>
              </p:cNvPr>
              <p:cNvSpPr txBox="1"/>
              <p:nvPr/>
            </p:nvSpPr>
            <p:spPr>
              <a:xfrm>
                <a:off x="7055847" y="5694962"/>
                <a:ext cx="1223284" cy="646331"/>
              </a:xfrm>
              <a:prstGeom prst="rect">
                <a:avLst/>
              </a:prstGeom>
              <a:noFill/>
            </p:spPr>
            <p:txBody>
              <a:bodyPr wrap="square" rtlCol="0">
                <a:spAutoFit/>
              </a:bodyPr>
              <a:lstStyle/>
              <a:p>
                <a:pPr algn="ctr"/>
                <a:r>
                  <a:rPr lang="en-CA" dirty="0"/>
                  <a:t>SDR</a:t>
                </a:r>
              </a:p>
              <a:p>
                <a:pPr algn="ctr"/>
                <a:r>
                  <a:rPr lang="en-CA" dirty="0"/>
                  <a:t>Image</a:t>
                </a:r>
              </a:p>
            </p:txBody>
          </p:sp>
        </p:grpSp>
        <p:sp>
          <p:nvSpPr>
            <p:cNvPr id="33" name="TextBox 32">
              <a:extLst>
                <a:ext uri="{FF2B5EF4-FFF2-40B4-BE49-F238E27FC236}">
                  <a16:creationId xmlns:a16="http://schemas.microsoft.com/office/drawing/2014/main" id="{FDE71C7C-B9EC-40D7-92E9-1842DE35ABE4}"/>
                </a:ext>
              </a:extLst>
            </p:cNvPr>
            <p:cNvSpPr txBox="1"/>
            <p:nvPr/>
          </p:nvSpPr>
          <p:spPr>
            <a:xfrm>
              <a:off x="5313351" y="3372913"/>
              <a:ext cx="3589164" cy="369332"/>
            </a:xfrm>
            <a:prstGeom prst="rect">
              <a:avLst/>
            </a:prstGeom>
            <a:noFill/>
          </p:spPr>
          <p:txBody>
            <a:bodyPr wrap="square" rtlCol="0">
              <a:spAutoFit/>
            </a:bodyPr>
            <a:lstStyle/>
            <a:p>
              <a:pPr algn="ctr"/>
              <a:r>
                <a:rPr lang="en-CA" dirty="0"/>
                <a:t>Reinhard’s global operator</a:t>
              </a:r>
            </a:p>
          </p:txBody>
        </p:sp>
      </p:grpSp>
      <p:sp>
        <p:nvSpPr>
          <p:cNvPr id="9" name="TextBox 8">
            <a:extLst>
              <a:ext uri="{FF2B5EF4-FFF2-40B4-BE49-F238E27FC236}">
                <a16:creationId xmlns:a16="http://schemas.microsoft.com/office/drawing/2014/main" id="{70ADBE52-3F9A-4143-9773-973D0994038A}"/>
              </a:ext>
            </a:extLst>
          </p:cNvPr>
          <p:cNvSpPr txBox="1"/>
          <p:nvPr/>
        </p:nvSpPr>
        <p:spPr>
          <a:xfrm>
            <a:off x="925371" y="4815795"/>
            <a:ext cx="4077708" cy="1477328"/>
          </a:xfrm>
          <a:prstGeom prst="rect">
            <a:avLst/>
          </a:prstGeom>
          <a:noFill/>
        </p:spPr>
        <p:txBody>
          <a:bodyPr wrap="square" rtlCol="0">
            <a:spAutoFit/>
          </a:bodyPr>
          <a:lstStyle/>
          <a:p>
            <a:r>
              <a:rPr lang="en-CA" i="1" dirty="0"/>
              <a:t>HDR image – E</a:t>
            </a:r>
          </a:p>
          <a:p>
            <a:r>
              <a:rPr lang="en-CA" i="1" dirty="0"/>
              <a:t>SDR image x – via CRF</a:t>
            </a:r>
          </a:p>
          <a:p>
            <a:r>
              <a:rPr lang="en-CA" i="1" dirty="0"/>
              <a:t>SDR image y – from Reinhard TMO</a:t>
            </a:r>
          </a:p>
          <a:p>
            <a:r>
              <a:rPr lang="en-CA" i="1" dirty="0"/>
              <a:t>CNN- input x SDR and output y SDR</a:t>
            </a:r>
          </a:p>
          <a:p>
            <a:endParaRPr lang="en-CA" i="1" dirty="0"/>
          </a:p>
        </p:txBody>
      </p:sp>
    </p:spTree>
    <p:extLst>
      <p:ext uri="{BB962C8B-B14F-4D97-AF65-F5344CB8AC3E}">
        <p14:creationId xmlns:p14="http://schemas.microsoft.com/office/powerpoint/2010/main" val="2253221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D670-35AF-477E-AB05-7476DB09FC67}"/>
              </a:ext>
            </a:extLst>
          </p:cNvPr>
          <p:cNvSpPr>
            <a:spLocks noGrp="1"/>
          </p:cNvSpPr>
          <p:nvPr>
            <p:ph type="title"/>
          </p:nvPr>
        </p:nvSpPr>
        <p:spPr>
          <a:xfrm>
            <a:off x="838200" y="283079"/>
            <a:ext cx="10515600" cy="1325563"/>
          </a:xfrm>
        </p:spPr>
        <p:txBody>
          <a:bodyPr/>
          <a:lstStyle/>
          <a:p>
            <a:r>
              <a:rPr lang="en-CA" dirty="0"/>
              <a:t>Overview - Predict</a:t>
            </a:r>
          </a:p>
        </p:txBody>
      </p:sp>
      <p:sp>
        <p:nvSpPr>
          <p:cNvPr id="3" name="Content Placeholder 2">
            <a:extLst>
              <a:ext uri="{FF2B5EF4-FFF2-40B4-BE49-F238E27FC236}">
                <a16:creationId xmlns:a16="http://schemas.microsoft.com/office/drawing/2014/main" id="{E5642101-C025-4812-8655-47AC85A440A8}"/>
              </a:ext>
            </a:extLst>
          </p:cNvPr>
          <p:cNvSpPr>
            <a:spLocks noGrp="1"/>
          </p:cNvSpPr>
          <p:nvPr>
            <p:ph idx="1"/>
          </p:nvPr>
        </p:nvSpPr>
        <p:spPr>
          <a:xfrm>
            <a:off x="838200" y="1532018"/>
            <a:ext cx="10515600" cy="4908233"/>
          </a:xfrm>
        </p:spPr>
        <p:txBody>
          <a:bodyPr>
            <a:normAutofit/>
          </a:bodyPr>
          <a:lstStyle/>
          <a:p>
            <a:r>
              <a:rPr lang="en-CA" sz="2000" b="1" dirty="0"/>
              <a:t>Step 1: </a:t>
            </a:r>
            <a:r>
              <a:rPr lang="en-CA" sz="2000" dirty="0"/>
              <a:t>x is SDR image taken with a digital camera..</a:t>
            </a:r>
          </a:p>
          <a:p>
            <a:r>
              <a:rPr lang="en-CA" sz="2000" b="1" dirty="0"/>
              <a:t>Step 2: </a:t>
            </a:r>
            <a:r>
              <a:rPr lang="en-CA" sz="2000" dirty="0"/>
              <a:t>Transform x into Y by using the trained CNN. This transformation aims to estimate an LDR image generated by Reinhard’s global operator</a:t>
            </a:r>
          </a:p>
          <a:p>
            <a:r>
              <a:rPr lang="en-CA" sz="2000" b="1" dirty="0"/>
              <a:t>Step 3</a:t>
            </a:r>
            <a:r>
              <a:rPr lang="en-CA" sz="2000" dirty="0"/>
              <a:t>: Generate an HDR image Y’ from Y by using inverse transform of </a:t>
            </a:r>
            <a:r>
              <a:rPr lang="en-CA" sz="2000" dirty="0" err="1"/>
              <a:t>reinhard</a:t>
            </a:r>
            <a:r>
              <a:rPr lang="en-CA" sz="2000" dirty="0"/>
              <a:t> using parameter a = 0:18</a:t>
            </a:r>
          </a:p>
        </p:txBody>
      </p:sp>
      <p:sp>
        <p:nvSpPr>
          <p:cNvPr id="8" name="Slide Number Placeholder 7">
            <a:extLst>
              <a:ext uri="{FF2B5EF4-FFF2-40B4-BE49-F238E27FC236}">
                <a16:creationId xmlns:a16="http://schemas.microsoft.com/office/drawing/2014/main" id="{611BE9BC-C4FB-47F7-87B0-5C41FCE802CB}"/>
              </a:ext>
            </a:extLst>
          </p:cNvPr>
          <p:cNvSpPr>
            <a:spLocks noGrp="1"/>
          </p:cNvSpPr>
          <p:nvPr>
            <p:ph type="sldNum" sz="quarter" idx="12"/>
          </p:nvPr>
        </p:nvSpPr>
        <p:spPr/>
        <p:txBody>
          <a:bodyPr>
            <a:normAutofit/>
          </a:bodyPr>
          <a:lstStyle/>
          <a:p>
            <a:fld id="{DC355B50-BB11-421F-A311-86914B605882}" type="slidenum">
              <a:rPr lang="en-CA" smtClean="0"/>
              <a:t>8</a:t>
            </a:fld>
            <a:endParaRPr lang="en-CA"/>
          </a:p>
        </p:txBody>
      </p:sp>
      <p:grpSp>
        <p:nvGrpSpPr>
          <p:cNvPr id="24" name="Group 23">
            <a:extLst>
              <a:ext uri="{FF2B5EF4-FFF2-40B4-BE49-F238E27FC236}">
                <a16:creationId xmlns:a16="http://schemas.microsoft.com/office/drawing/2014/main" id="{0055238F-FEF5-4FCB-A6B1-4044961D5783}"/>
              </a:ext>
            </a:extLst>
          </p:cNvPr>
          <p:cNvGrpSpPr/>
          <p:nvPr/>
        </p:nvGrpSpPr>
        <p:grpSpPr>
          <a:xfrm>
            <a:off x="3638211" y="3342747"/>
            <a:ext cx="7377088" cy="3302663"/>
            <a:chOff x="1051560" y="3088774"/>
            <a:chExt cx="7377088" cy="3302663"/>
          </a:xfrm>
        </p:grpSpPr>
        <p:sp>
          <p:nvSpPr>
            <p:cNvPr id="4" name="Rectangle 3">
              <a:extLst>
                <a:ext uri="{FF2B5EF4-FFF2-40B4-BE49-F238E27FC236}">
                  <a16:creationId xmlns:a16="http://schemas.microsoft.com/office/drawing/2014/main" id="{38FBC728-3C64-416F-ABAA-109EB8638785}"/>
                </a:ext>
              </a:extLst>
            </p:cNvPr>
            <p:cNvSpPr/>
            <p:nvPr/>
          </p:nvSpPr>
          <p:spPr>
            <a:xfrm>
              <a:off x="1051560" y="3429000"/>
              <a:ext cx="1234440" cy="78867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709790F3-DB1C-4654-8821-1AE520C5A49F}"/>
                </a:ext>
              </a:extLst>
            </p:cNvPr>
            <p:cNvSpPr/>
            <p:nvPr/>
          </p:nvSpPr>
          <p:spPr>
            <a:xfrm>
              <a:off x="3009900" y="3429000"/>
              <a:ext cx="1234440" cy="7886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x</a:t>
              </a:r>
            </a:p>
          </p:txBody>
        </p:sp>
        <p:sp>
          <p:nvSpPr>
            <p:cNvPr id="6" name="Rectangle 5">
              <a:extLst>
                <a:ext uri="{FF2B5EF4-FFF2-40B4-BE49-F238E27FC236}">
                  <a16:creationId xmlns:a16="http://schemas.microsoft.com/office/drawing/2014/main" id="{67CBE43C-AC76-489A-8808-D097EF7689DE}"/>
                </a:ext>
              </a:extLst>
            </p:cNvPr>
            <p:cNvSpPr/>
            <p:nvPr/>
          </p:nvSpPr>
          <p:spPr>
            <a:xfrm>
              <a:off x="4968240" y="3429000"/>
              <a:ext cx="1234440" cy="7886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CNN</a:t>
              </a:r>
            </a:p>
          </p:txBody>
        </p:sp>
        <p:sp>
          <p:nvSpPr>
            <p:cNvPr id="7" name="Rectangle 6">
              <a:extLst>
                <a:ext uri="{FF2B5EF4-FFF2-40B4-BE49-F238E27FC236}">
                  <a16:creationId xmlns:a16="http://schemas.microsoft.com/office/drawing/2014/main" id="{E90757FC-835E-46F2-A348-D010AB18339F}"/>
                </a:ext>
              </a:extLst>
            </p:cNvPr>
            <p:cNvSpPr/>
            <p:nvPr/>
          </p:nvSpPr>
          <p:spPr>
            <a:xfrm>
              <a:off x="4968240" y="4987290"/>
              <a:ext cx="1234440" cy="78867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dirty="0"/>
                <a:t>Y’</a:t>
              </a:r>
            </a:p>
          </p:txBody>
        </p:sp>
        <p:sp>
          <p:nvSpPr>
            <p:cNvPr id="9" name="Rectangle 8">
              <a:extLst>
                <a:ext uri="{FF2B5EF4-FFF2-40B4-BE49-F238E27FC236}">
                  <a16:creationId xmlns:a16="http://schemas.microsoft.com/office/drawing/2014/main" id="{72A60112-1A95-4209-BC4D-6595BE06FD3B}"/>
                </a:ext>
              </a:extLst>
            </p:cNvPr>
            <p:cNvSpPr/>
            <p:nvPr/>
          </p:nvSpPr>
          <p:spPr>
            <a:xfrm>
              <a:off x="6968489" y="4987289"/>
              <a:ext cx="1460159" cy="87908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Inverse tone-map Y</a:t>
              </a:r>
            </a:p>
          </p:txBody>
        </p:sp>
        <p:sp>
          <p:nvSpPr>
            <p:cNvPr id="10" name="Rectangle 9">
              <a:extLst>
                <a:ext uri="{FF2B5EF4-FFF2-40B4-BE49-F238E27FC236}">
                  <a16:creationId xmlns:a16="http://schemas.microsoft.com/office/drawing/2014/main" id="{903B569E-F81E-4C46-9BD0-14447482A035}"/>
                </a:ext>
              </a:extLst>
            </p:cNvPr>
            <p:cNvSpPr/>
            <p:nvPr/>
          </p:nvSpPr>
          <p:spPr>
            <a:xfrm>
              <a:off x="6968490" y="3429000"/>
              <a:ext cx="1234440" cy="78867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CA" dirty="0"/>
                <a:t>Y</a:t>
              </a:r>
            </a:p>
          </p:txBody>
        </p:sp>
        <p:cxnSp>
          <p:nvCxnSpPr>
            <p:cNvPr id="12" name="Straight Arrow Connector 11">
              <a:extLst>
                <a:ext uri="{FF2B5EF4-FFF2-40B4-BE49-F238E27FC236}">
                  <a16:creationId xmlns:a16="http://schemas.microsoft.com/office/drawing/2014/main" id="{E15137A7-0171-4DE3-8D1F-B65D7512E590}"/>
                </a:ext>
              </a:extLst>
            </p:cNvPr>
            <p:cNvCxnSpPr>
              <a:stCxn id="4" idx="3"/>
              <a:endCxn id="5" idx="1"/>
            </p:cNvCxnSpPr>
            <p:nvPr/>
          </p:nvCxnSpPr>
          <p:spPr>
            <a:xfrm>
              <a:off x="2286000" y="3823335"/>
              <a:ext cx="7239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FDB0D5E-FDC7-4EE2-BE83-847040A8ECB4}"/>
                </a:ext>
              </a:extLst>
            </p:cNvPr>
            <p:cNvCxnSpPr/>
            <p:nvPr/>
          </p:nvCxnSpPr>
          <p:spPr>
            <a:xfrm>
              <a:off x="4238312" y="3823335"/>
              <a:ext cx="7239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FCCBA32-EC54-4A57-AFEA-FE7DFCB22F88}"/>
                </a:ext>
              </a:extLst>
            </p:cNvPr>
            <p:cNvCxnSpPr/>
            <p:nvPr/>
          </p:nvCxnSpPr>
          <p:spPr>
            <a:xfrm>
              <a:off x="6217294" y="3827145"/>
              <a:ext cx="7239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23B3062-BE6A-4605-B085-90FA85A46B38}"/>
                </a:ext>
              </a:extLst>
            </p:cNvPr>
            <p:cNvCxnSpPr>
              <a:cxnSpLocks/>
            </p:cNvCxnSpPr>
            <p:nvPr/>
          </p:nvCxnSpPr>
          <p:spPr>
            <a:xfrm rot="5400000">
              <a:off x="7223760" y="4619625"/>
              <a:ext cx="7239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367EF7E-79B3-4E11-AA77-FE64A8AB3DC7}"/>
                </a:ext>
              </a:extLst>
            </p:cNvPr>
            <p:cNvCxnSpPr>
              <a:cxnSpLocks/>
            </p:cNvCxnSpPr>
            <p:nvPr/>
          </p:nvCxnSpPr>
          <p:spPr>
            <a:xfrm flipH="1">
              <a:off x="6244590" y="5381625"/>
              <a:ext cx="7239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10165F7-78B8-4962-9A1C-480356389904}"/>
                </a:ext>
              </a:extLst>
            </p:cNvPr>
            <p:cNvSpPr/>
            <p:nvPr/>
          </p:nvSpPr>
          <p:spPr>
            <a:xfrm>
              <a:off x="1078857" y="3100726"/>
              <a:ext cx="1234439" cy="369332"/>
            </a:xfrm>
            <a:prstGeom prst="rect">
              <a:avLst/>
            </a:prstGeom>
          </p:spPr>
          <p:txBody>
            <a:bodyPr wrap="square">
              <a:spAutoFit/>
            </a:bodyPr>
            <a:lstStyle/>
            <a:p>
              <a:r>
                <a:rPr lang="en-CA" dirty="0"/>
                <a:t>Camera</a:t>
              </a:r>
            </a:p>
          </p:txBody>
        </p:sp>
        <p:sp>
          <p:nvSpPr>
            <p:cNvPr id="18" name="Rectangle 17">
              <a:extLst>
                <a:ext uri="{FF2B5EF4-FFF2-40B4-BE49-F238E27FC236}">
                  <a16:creationId xmlns:a16="http://schemas.microsoft.com/office/drawing/2014/main" id="{E6775362-73F8-40DC-87C0-3D547EECD604}"/>
                </a:ext>
              </a:extLst>
            </p:cNvPr>
            <p:cNvSpPr/>
            <p:nvPr/>
          </p:nvSpPr>
          <p:spPr>
            <a:xfrm>
              <a:off x="3115651" y="3088774"/>
              <a:ext cx="1022938" cy="369332"/>
            </a:xfrm>
            <a:prstGeom prst="rect">
              <a:avLst/>
            </a:prstGeom>
          </p:spPr>
          <p:txBody>
            <a:bodyPr wrap="square">
              <a:spAutoFit/>
            </a:bodyPr>
            <a:lstStyle/>
            <a:p>
              <a:pPr algn="ctr"/>
              <a:r>
                <a:rPr lang="en-CA" dirty="0"/>
                <a:t>SDR</a:t>
              </a:r>
            </a:p>
          </p:txBody>
        </p:sp>
        <p:sp>
          <p:nvSpPr>
            <p:cNvPr id="19" name="Rectangle 18">
              <a:extLst>
                <a:ext uri="{FF2B5EF4-FFF2-40B4-BE49-F238E27FC236}">
                  <a16:creationId xmlns:a16="http://schemas.microsoft.com/office/drawing/2014/main" id="{B491E752-7023-4D7A-80E3-6BF1C18F90D1}"/>
                </a:ext>
              </a:extLst>
            </p:cNvPr>
            <p:cNvSpPr/>
            <p:nvPr/>
          </p:nvSpPr>
          <p:spPr>
            <a:xfrm>
              <a:off x="7089219" y="3101390"/>
              <a:ext cx="1022938" cy="369332"/>
            </a:xfrm>
            <a:prstGeom prst="rect">
              <a:avLst/>
            </a:prstGeom>
          </p:spPr>
          <p:txBody>
            <a:bodyPr wrap="square">
              <a:spAutoFit/>
            </a:bodyPr>
            <a:lstStyle/>
            <a:p>
              <a:pPr algn="ctr"/>
              <a:r>
                <a:rPr lang="en-CA" dirty="0"/>
                <a:t>SDR</a:t>
              </a:r>
            </a:p>
          </p:txBody>
        </p:sp>
        <p:sp>
          <p:nvSpPr>
            <p:cNvPr id="20" name="Rectangle 19">
              <a:extLst>
                <a:ext uri="{FF2B5EF4-FFF2-40B4-BE49-F238E27FC236}">
                  <a16:creationId xmlns:a16="http://schemas.microsoft.com/office/drawing/2014/main" id="{0637E57F-CB65-4EA7-97D4-87F7980B5D44}"/>
                </a:ext>
              </a:extLst>
            </p:cNvPr>
            <p:cNvSpPr/>
            <p:nvPr/>
          </p:nvSpPr>
          <p:spPr>
            <a:xfrm>
              <a:off x="6079495" y="3910525"/>
              <a:ext cx="1022938" cy="369332"/>
            </a:xfrm>
            <a:prstGeom prst="rect">
              <a:avLst/>
            </a:prstGeom>
          </p:spPr>
          <p:txBody>
            <a:bodyPr wrap="square">
              <a:spAutoFit/>
            </a:bodyPr>
            <a:lstStyle/>
            <a:p>
              <a:pPr algn="ctr"/>
              <a:r>
                <a:rPr lang="en-CA" dirty="0"/>
                <a:t>Y</a:t>
              </a:r>
            </a:p>
          </p:txBody>
        </p:sp>
        <p:sp>
          <p:nvSpPr>
            <p:cNvPr id="23" name="Rectangle 22">
              <a:extLst>
                <a:ext uri="{FF2B5EF4-FFF2-40B4-BE49-F238E27FC236}">
                  <a16:creationId xmlns:a16="http://schemas.microsoft.com/office/drawing/2014/main" id="{49C4B724-FEAA-43C2-951A-ECFD5D9AE96F}"/>
                </a:ext>
              </a:extLst>
            </p:cNvPr>
            <p:cNvSpPr/>
            <p:nvPr/>
          </p:nvSpPr>
          <p:spPr>
            <a:xfrm>
              <a:off x="4945387" y="5745106"/>
              <a:ext cx="1325681" cy="646331"/>
            </a:xfrm>
            <a:prstGeom prst="rect">
              <a:avLst/>
            </a:prstGeom>
          </p:spPr>
          <p:txBody>
            <a:bodyPr wrap="square">
              <a:spAutoFit/>
            </a:bodyPr>
            <a:lstStyle/>
            <a:p>
              <a:pPr algn="ctr"/>
              <a:r>
                <a:rPr lang="en-CA" dirty="0"/>
                <a:t>Predicted HDR</a:t>
              </a:r>
            </a:p>
          </p:txBody>
        </p:sp>
      </p:grpSp>
      <p:sp>
        <p:nvSpPr>
          <p:cNvPr id="11" name="TextBox 10">
            <a:extLst>
              <a:ext uri="{FF2B5EF4-FFF2-40B4-BE49-F238E27FC236}">
                <a16:creationId xmlns:a16="http://schemas.microsoft.com/office/drawing/2014/main" id="{B7175C0B-EA2A-430A-9F66-D208F8F2FD34}"/>
              </a:ext>
            </a:extLst>
          </p:cNvPr>
          <p:cNvSpPr txBox="1"/>
          <p:nvPr/>
        </p:nvSpPr>
        <p:spPr>
          <a:xfrm>
            <a:off x="762364" y="4883168"/>
            <a:ext cx="4834184" cy="1207784"/>
          </a:xfrm>
          <a:prstGeom prst="rect">
            <a:avLst/>
          </a:prstGeom>
          <a:noFill/>
        </p:spPr>
        <p:txBody>
          <a:bodyPr wrap="square" rtlCol="0">
            <a:spAutoFit/>
          </a:bodyPr>
          <a:lstStyle/>
          <a:p>
            <a:r>
              <a:rPr lang="en-CA" i="1" dirty="0"/>
              <a:t>x = SDR image from digital camera</a:t>
            </a:r>
          </a:p>
          <a:p>
            <a:r>
              <a:rPr lang="en-CA" i="1" dirty="0"/>
              <a:t>Y= SDR image given by CNN</a:t>
            </a:r>
          </a:p>
          <a:p>
            <a:r>
              <a:rPr lang="en-CA" i="1" dirty="0"/>
              <a:t>Y’= HDR image by applying inverse Reinhard on SDR given by CNN</a:t>
            </a:r>
          </a:p>
        </p:txBody>
      </p:sp>
    </p:spTree>
    <p:extLst>
      <p:ext uri="{BB962C8B-B14F-4D97-AF65-F5344CB8AC3E}">
        <p14:creationId xmlns:p14="http://schemas.microsoft.com/office/powerpoint/2010/main" val="1683008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8452C-FC2D-8A4B-867A-795A9D106A38}"/>
              </a:ext>
            </a:extLst>
          </p:cNvPr>
          <p:cNvSpPr>
            <a:spLocks noGrp="1"/>
          </p:cNvSpPr>
          <p:nvPr>
            <p:ph type="title"/>
          </p:nvPr>
        </p:nvSpPr>
        <p:spPr/>
        <p:txBody>
          <a:bodyPr/>
          <a:lstStyle/>
          <a:p>
            <a:r>
              <a:rPr kumimoji="1" lang="en-US" altLang="zh-CN" dirty="0"/>
              <a:t>Data Processing</a:t>
            </a:r>
            <a:endParaRPr kumimoji="1" lang="zh-CN" altLang="en-US" dirty="0"/>
          </a:p>
        </p:txBody>
      </p:sp>
      <p:sp>
        <p:nvSpPr>
          <p:cNvPr id="3" name="内容占位符 2">
            <a:extLst>
              <a:ext uri="{FF2B5EF4-FFF2-40B4-BE49-F238E27FC236}">
                <a16:creationId xmlns:a16="http://schemas.microsoft.com/office/drawing/2014/main" id="{2BBE2963-A898-7C43-BDD5-A9A448AE651C}"/>
              </a:ext>
            </a:extLst>
          </p:cNvPr>
          <p:cNvSpPr>
            <a:spLocks noGrp="1"/>
          </p:cNvSpPr>
          <p:nvPr>
            <p:ph idx="1"/>
          </p:nvPr>
        </p:nvSpPr>
        <p:spPr>
          <a:xfrm>
            <a:off x="838200" y="1873568"/>
            <a:ext cx="10515600" cy="4486275"/>
          </a:xfrm>
        </p:spPr>
        <p:txBody>
          <a:bodyPr>
            <a:normAutofit/>
          </a:bodyPr>
          <a:lstStyle/>
          <a:p>
            <a:r>
              <a:rPr kumimoji="1" lang="en-US" altLang="zh-CN" dirty="0"/>
              <a:t>Original HDR Data </a:t>
            </a:r>
          </a:p>
          <a:p>
            <a:endParaRPr kumimoji="1" lang="en-US" altLang="zh-CN" dirty="0"/>
          </a:p>
          <a:p>
            <a:pPr marL="0" indent="0">
              <a:buNone/>
            </a:pPr>
            <a:endParaRPr kumimoji="1" lang="en-US" altLang="zh-CN" dirty="0"/>
          </a:p>
          <a:p>
            <a:pPr marL="0" indent="0">
              <a:buNone/>
            </a:pPr>
            <a:endParaRPr kumimoji="1" lang="en-US" altLang="zh-CN" dirty="0"/>
          </a:p>
          <a:p>
            <a:endParaRPr kumimoji="1" lang="en-US" altLang="zh-CN" dirty="0"/>
          </a:p>
          <a:p>
            <a:r>
              <a:rPr kumimoji="1" lang="en-US" altLang="zh-CN" dirty="0"/>
              <a:t> Image Cropping</a:t>
            </a:r>
          </a:p>
          <a:p>
            <a:pPr marL="0" indent="0">
              <a:buNone/>
            </a:pPr>
            <a:endParaRPr kumimoji="1" lang="en-US" altLang="zh-CN" dirty="0"/>
          </a:p>
          <a:p>
            <a:pPr lvl="1"/>
            <a:r>
              <a:rPr kumimoji="1" lang="en-US" altLang="zh-CN" dirty="0"/>
              <a:t>Training Set: 512*512 pixels</a:t>
            </a:r>
          </a:p>
          <a:p>
            <a:pPr lvl="1"/>
            <a:r>
              <a:rPr kumimoji="1" lang="en-US" altLang="zh-CN" dirty="0"/>
              <a:t>Test set: 512*512 pixels</a:t>
            </a:r>
          </a:p>
          <a:p>
            <a:pPr marL="0" indent="0">
              <a:buNone/>
            </a:pPr>
            <a:r>
              <a:rPr kumimoji="1" lang="en-US" altLang="zh-CN" dirty="0"/>
              <a:t>    </a:t>
            </a:r>
          </a:p>
        </p:txBody>
      </p:sp>
      <p:sp>
        <p:nvSpPr>
          <p:cNvPr id="4" name="Slide Number Placeholder 3">
            <a:extLst>
              <a:ext uri="{FF2B5EF4-FFF2-40B4-BE49-F238E27FC236}">
                <a16:creationId xmlns:a16="http://schemas.microsoft.com/office/drawing/2014/main" id="{771BC14A-56BD-44A0-9B93-48958A1423EF}"/>
              </a:ext>
            </a:extLst>
          </p:cNvPr>
          <p:cNvSpPr>
            <a:spLocks noGrp="1"/>
          </p:cNvSpPr>
          <p:nvPr>
            <p:ph type="sldNum" sz="quarter" idx="12"/>
          </p:nvPr>
        </p:nvSpPr>
        <p:spPr/>
        <p:txBody>
          <a:bodyPr>
            <a:normAutofit/>
          </a:bodyPr>
          <a:lstStyle/>
          <a:p>
            <a:fld id="{DC355B50-BB11-421F-A311-86914B605882}" type="slidenum">
              <a:rPr lang="en-CA" smtClean="0"/>
              <a:t>9</a:t>
            </a:fld>
            <a:endParaRPr lang="en-CA"/>
          </a:p>
        </p:txBody>
      </p:sp>
      <p:graphicFrame>
        <p:nvGraphicFramePr>
          <p:cNvPr id="15" name="表格 14">
            <a:extLst>
              <a:ext uri="{FF2B5EF4-FFF2-40B4-BE49-F238E27FC236}">
                <a16:creationId xmlns:a16="http://schemas.microsoft.com/office/drawing/2014/main" id="{06F6758D-FD54-764C-AADB-914FCE3968E3}"/>
              </a:ext>
            </a:extLst>
          </p:cNvPr>
          <p:cNvGraphicFramePr>
            <a:graphicFrameLocks noGrp="1"/>
          </p:cNvGraphicFramePr>
          <p:nvPr>
            <p:extLst/>
          </p:nvPr>
        </p:nvGraphicFramePr>
        <p:xfrm>
          <a:off x="1920788" y="2288973"/>
          <a:ext cx="8248825" cy="1371600"/>
        </p:xfrm>
        <a:graphic>
          <a:graphicData uri="http://schemas.openxmlformats.org/drawingml/2006/table">
            <a:tbl>
              <a:tblPr firstRow="1" bandRow="1">
                <a:tableStyleId>{5C22544A-7EE6-4342-B048-85BDC9FD1C3A}</a:tableStyleId>
              </a:tblPr>
              <a:tblGrid>
                <a:gridCol w="1649765">
                  <a:extLst>
                    <a:ext uri="{9D8B030D-6E8A-4147-A177-3AD203B41FA5}">
                      <a16:colId xmlns:a16="http://schemas.microsoft.com/office/drawing/2014/main" val="2735778921"/>
                    </a:ext>
                  </a:extLst>
                </a:gridCol>
                <a:gridCol w="1649765">
                  <a:extLst>
                    <a:ext uri="{9D8B030D-6E8A-4147-A177-3AD203B41FA5}">
                      <a16:colId xmlns:a16="http://schemas.microsoft.com/office/drawing/2014/main" val="3018111030"/>
                    </a:ext>
                  </a:extLst>
                </a:gridCol>
                <a:gridCol w="1649765">
                  <a:extLst>
                    <a:ext uri="{9D8B030D-6E8A-4147-A177-3AD203B41FA5}">
                      <a16:colId xmlns:a16="http://schemas.microsoft.com/office/drawing/2014/main" val="2151088350"/>
                    </a:ext>
                  </a:extLst>
                </a:gridCol>
                <a:gridCol w="1649765">
                  <a:extLst>
                    <a:ext uri="{9D8B030D-6E8A-4147-A177-3AD203B41FA5}">
                      <a16:colId xmlns:a16="http://schemas.microsoft.com/office/drawing/2014/main" val="1279551598"/>
                    </a:ext>
                  </a:extLst>
                </a:gridCol>
                <a:gridCol w="1649765">
                  <a:extLst>
                    <a:ext uri="{9D8B030D-6E8A-4147-A177-3AD203B41FA5}">
                      <a16:colId xmlns:a16="http://schemas.microsoft.com/office/drawing/2014/main" val="661433685"/>
                    </a:ext>
                  </a:extLst>
                </a:gridCol>
              </a:tblGrid>
              <a:tr h="340880">
                <a:tc>
                  <a:txBody>
                    <a:bodyPr/>
                    <a:lstStyle/>
                    <a:p>
                      <a:pPr algn="ctr"/>
                      <a:r>
                        <a:rPr lang="en-US" altLang="zh-CN" dirty="0"/>
                        <a:t>Number </a:t>
                      </a:r>
                      <a:endParaRPr lang="zh-CN" altLang="en-US" dirty="0"/>
                    </a:p>
                  </a:txBody>
                  <a:tcPr/>
                </a:tc>
                <a:tc>
                  <a:txBody>
                    <a:bodyPr/>
                    <a:lstStyle/>
                    <a:p>
                      <a:pPr algn="ctr"/>
                      <a:r>
                        <a:rPr lang="en-US" altLang="zh-CN" dirty="0"/>
                        <a:t>Size </a:t>
                      </a:r>
                      <a:endParaRPr lang="zh-CN" altLang="en-US" dirty="0"/>
                    </a:p>
                  </a:txBody>
                  <a:tcPr/>
                </a:tc>
                <a:tc>
                  <a:txBody>
                    <a:bodyPr/>
                    <a:lstStyle/>
                    <a:p>
                      <a:pPr algn="ctr"/>
                      <a:r>
                        <a:rPr lang="en-US" altLang="zh-CN" dirty="0"/>
                        <a:t>Format </a:t>
                      </a:r>
                      <a:endParaRPr lang="zh-CN" altLang="en-US" dirty="0"/>
                    </a:p>
                  </a:txBody>
                  <a:tcPr/>
                </a:tc>
                <a:tc>
                  <a:txBody>
                    <a:bodyPr/>
                    <a:lstStyle/>
                    <a:p>
                      <a:pPr algn="ctr"/>
                      <a:r>
                        <a:rPr lang="en-US" altLang="zh-CN" dirty="0"/>
                        <a:t>Source</a:t>
                      </a:r>
                      <a:endParaRPr lang="zh-CN" altLang="en-US" dirty="0"/>
                    </a:p>
                  </a:txBody>
                  <a:tcPr/>
                </a:tc>
                <a:tc>
                  <a:txBody>
                    <a:bodyPr/>
                    <a:lstStyle/>
                    <a:p>
                      <a:pPr algn="ctr"/>
                      <a:r>
                        <a:rPr lang="en-US" altLang="zh-CN" dirty="0"/>
                        <a:t>Use</a:t>
                      </a:r>
                      <a:endParaRPr lang="zh-CN" altLang="en-US" dirty="0"/>
                    </a:p>
                  </a:txBody>
                  <a:tcPr/>
                </a:tc>
                <a:extLst>
                  <a:ext uri="{0D108BD9-81ED-4DB2-BD59-A6C34878D82A}">
                    <a16:rowId xmlns:a16="http://schemas.microsoft.com/office/drawing/2014/main" val="3673570040"/>
                  </a:ext>
                </a:extLst>
              </a:tr>
              <a:tr h="340880">
                <a:tc>
                  <a:txBody>
                    <a:bodyPr/>
                    <a:lstStyle/>
                    <a:p>
                      <a:pPr algn="ctr"/>
                      <a:r>
                        <a:rPr lang="en-US" altLang="zh-CN" dirty="0"/>
                        <a:t>779</a:t>
                      </a:r>
                      <a:endParaRPr lang="zh-CN" altLang="en-US" dirty="0"/>
                    </a:p>
                  </a:txBody>
                  <a:tcPr/>
                </a:tc>
                <a:tc>
                  <a:txBody>
                    <a:bodyPr/>
                    <a:lstStyle/>
                    <a:p>
                      <a:pPr algn="ctr"/>
                      <a:r>
                        <a:rPr lang="en-US" altLang="zh-CN" dirty="0"/>
                        <a:t>1920*1080</a:t>
                      </a:r>
                      <a:endParaRPr lang="zh-CN" altLang="en-US" dirty="0"/>
                    </a:p>
                  </a:txBody>
                  <a:tcPr/>
                </a:tc>
                <a:tc>
                  <a:txBody>
                    <a:bodyPr/>
                    <a:lstStyle/>
                    <a:p>
                      <a:pPr algn="ctr"/>
                      <a:r>
                        <a:rPr lang="en-US" altLang="zh-CN" dirty="0" err="1"/>
                        <a:t>OpenEXR</a:t>
                      </a:r>
                      <a:endParaRPr lang="zh-CN" altLang="en-US" dirty="0"/>
                    </a:p>
                  </a:txBody>
                  <a:tcPr/>
                </a:tc>
                <a:tc>
                  <a:txBody>
                    <a:bodyPr/>
                    <a:lstStyle/>
                    <a:p>
                      <a:pPr algn="ctr"/>
                      <a:r>
                        <a:rPr lang="en-US" altLang="zh-CN" dirty="0"/>
                        <a:t>UBC </a:t>
                      </a:r>
                      <a:endParaRPr lang="zh-CN" altLang="en-US" dirty="0"/>
                    </a:p>
                  </a:txBody>
                  <a:tcPr/>
                </a:tc>
                <a:tc>
                  <a:txBody>
                    <a:bodyPr/>
                    <a:lstStyle/>
                    <a:p>
                      <a:pPr algn="ctr"/>
                      <a:r>
                        <a:rPr lang="en-US" altLang="zh-CN" dirty="0"/>
                        <a:t>Training set</a:t>
                      </a:r>
                      <a:endParaRPr lang="zh-CN" altLang="en-US" dirty="0"/>
                    </a:p>
                  </a:txBody>
                  <a:tcPr/>
                </a:tc>
                <a:extLst>
                  <a:ext uri="{0D108BD9-81ED-4DB2-BD59-A6C34878D82A}">
                    <a16:rowId xmlns:a16="http://schemas.microsoft.com/office/drawing/2014/main" val="3489719124"/>
                  </a:ext>
                </a:extLst>
              </a:tr>
              <a:tr h="340880">
                <a:tc>
                  <a:txBody>
                    <a:bodyPr/>
                    <a:lstStyle/>
                    <a:p>
                      <a:pPr algn="ctr"/>
                      <a:r>
                        <a:rPr lang="en-US" altLang="zh-CN" dirty="0"/>
                        <a:t>50</a:t>
                      </a:r>
                      <a:endParaRPr lang="zh-CN" altLang="en-US" dirty="0"/>
                    </a:p>
                  </a:txBody>
                  <a:tcPr/>
                </a:tc>
                <a:tc>
                  <a:txBody>
                    <a:bodyPr/>
                    <a:lstStyle/>
                    <a:p>
                      <a:pPr algn="ctr"/>
                      <a:r>
                        <a:rPr lang="en-US" altLang="zh-CN" dirty="0"/>
                        <a:t>2141*1421</a:t>
                      </a:r>
                      <a:endParaRPr lang="zh-CN" altLang="en-US" dirty="0"/>
                    </a:p>
                  </a:txBody>
                  <a:tcPr/>
                </a:tc>
                <a:tc>
                  <a:txBody>
                    <a:bodyPr/>
                    <a:lstStyle/>
                    <a:p>
                      <a:pPr algn="ctr"/>
                      <a:r>
                        <a:rPr lang="en-US" altLang="zh-CN" dirty="0"/>
                        <a:t>Radiance HDR</a:t>
                      </a:r>
                      <a:endParaRPr lang="zh-CN" altLang="en-US" dirty="0"/>
                    </a:p>
                  </a:txBody>
                  <a:tcPr/>
                </a:tc>
                <a:tc>
                  <a:txBody>
                    <a:bodyPr/>
                    <a:lstStyle/>
                    <a:p>
                      <a:pPr algn="ctr"/>
                      <a:r>
                        <a:rPr lang="en-US" altLang="zh-CN" dirty="0"/>
                        <a:t>SFU</a:t>
                      </a:r>
                      <a:endParaRPr lang="zh-CN" altLang="en-US" dirty="0"/>
                    </a:p>
                  </a:txBody>
                  <a:tcPr/>
                </a:tc>
                <a:tc>
                  <a:txBody>
                    <a:bodyPr/>
                    <a:lstStyle/>
                    <a:p>
                      <a:pPr algn="ctr"/>
                      <a:r>
                        <a:rPr lang="en-US" altLang="zh-CN" dirty="0"/>
                        <a:t>Test set</a:t>
                      </a:r>
                      <a:endParaRPr lang="zh-CN" altLang="en-US" dirty="0"/>
                    </a:p>
                  </a:txBody>
                  <a:tcPr/>
                </a:tc>
                <a:extLst>
                  <a:ext uri="{0D108BD9-81ED-4DB2-BD59-A6C34878D82A}">
                    <a16:rowId xmlns:a16="http://schemas.microsoft.com/office/drawing/2014/main" val="3236243788"/>
                  </a:ext>
                </a:extLst>
              </a:tr>
            </a:tbl>
          </a:graphicData>
        </a:graphic>
      </p:graphicFrame>
    </p:spTree>
    <p:extLst>
      <p:ext uri="{BB962C8B-B14F-4D97-AF65-F5344CB8AC3E}">
        <p14:creationId xmlns:p14="http://schemas.microsoft.com/office/powerpoint/2010/main" val="395042960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1915</Words>
  <Application>Microsoft Office PowerPoint</Application>
  <PresentationFormat>Widescreen</PresentationFormat>
  <Paragraphs>341</Paragraphs>
  <Slides>34</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宋体</vt:lpstr>
      <vt:lpstr>Arial</vt:lpstr>
      <vt:lpstr>Calibri</vt:lpstr>
      <vt:lpstr>Cambria Math</vt:lpstr>
      <vt:lpstr>Century Gothic</vt:lpstr>
      <vt:lpstr>Wingdings</vt:lpstr>
      <vt:lpstr>Vapor Trail</vt:lpstr>
      <vt:lpstr>CNN Based iTMO</vt:lpstr>
      <vt:lpstr>AGENDA</vt:lpstr>
      <vt:lpstr>Introduction</vt:lpstr>
      <vt:lpstr>CNN &amp; iTMO</vt:lpstr>
      <vt:lpstr>Related Works</vt:lpstr>
      <vt:lpstr>Framework &amp; Motivation</vt:lpstr>
      <vt:lpstr>Overview - Train</vt:lpstr>
      <vt:lpstr>Overview - Predict</vt:lpstr>
      <vt:lpstr>Data Processing</vt:lpstr>
      <vt:lpstr>Data Processing</vt:lpstr>
      <vt:lpstr>Data Processing</vt:lpstr>
      <vt:lpstr>SDR Images by Virtual Camera </vt:lpstr>
      <vt:lpstr>SDR Images by Virtual Camera </vt:lpstr>
      <vt:lpstr>SDR Images by Virtual Camera </vt:lpstr>
      <vt:lpstr>SDR Images by Reinhard Global Operator</vt:lpstr>
      <vt:lpstr>SDR Images by Reinhard Global Operator</vt:lpstr>
      <vt:lpstr>SDR Images by Reinhard Global Operator</vt:lpstr>
      <vt:lpstr>Inverse Transform of Reinhard Operator</vt:lpstr>
      <vt:lpstr>Inverse Transform of Reinhard Operator</vt:lpstr>
      <vt:lpstr>Inverse Transform of Reinhard Operator</vt:lpstr>
      <vt:lpstr>CNN Structure</vt:lpstr>
      <vt:lpstr>Network</vt:lpstr>
      <vt:lpstr>Network Details – Basic Layout</vt:lpstr>
      <vt:lpstr>Network Details – Additional Features</vt:lpstr>
      <vt:lpstr>Training Methodology - Input</vt:lpstr>
      <vt:lpstr>Optimizing Training Performance</vt:lpstr>
      <vt:lpstr>Training Results</vt:lpstr>
      <vt:lpstr>Image Quality Over Time</vt:lpstr>
      <vt:lpstr>Examples - Viewing on HDR TV</vt:lpstr>
      <vt:lpstr>Challenges Encountered</vt:lpstr>
      <vt:lpstr>Thank you!</vt:lpstr>
      <vt:lpstr>Extra Info – Activation Functions</vt:lpstr>
      <vt:lpstr>Neuron</vt:lpstr>
      <vt:lpstr>Kernels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CNN Based iTMO</dc:title>
  <dc:creator>Lu, Lynx</dc:creator>
  <cp:lastModifiedBy>Lu, Lynx</cp:lastModifiedBy>
  <cp:revision>13</cp:revision>
  <dcterms:created xsi:type="dcterms:W3CDTF">2019-04-18T05:03:15Z</dcterms:created>
  <dcterms:modified xsi:type="dcterms:W3CDTF">2019-04-18T05:50:56Z</dcterms:modified>
</cp:coreProperties>
</file>